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4" r:id="rId3"/>
    <p:sldId id="270" r:id="rId4"/>
    <p:sldId id="257" r:id="rId5"/>
    <p:sldId id="272" r:id="rId6"/>
    <p:sldId id="283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4" r:id="rId16"/>
    <p:sldId id="285" r:id="rId17"/>
    <p:sldId id="286" r:id="rId18"/>
    <p:sldId id="287" r:id="rId19"/>
    <p:sldId id="292" r:id="rId20"/>
    <p:sldId id="288" r:id="rId21"/>
    <p:sldId id="289" r:id="rId22"/>
    <p:sldId id="290" r:id="rId23"/>
    <p:sldId id="291" r:id="rId24"/>
    <p:sldId id="29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9" autoAdjust="0"/>
    <p:restoredTop sz="94660"/>
  </p:normalViewPr>
  <p:slideViewPr>
    <p:cSldViewPr>
      <p:cViewPr varScale="1">
        <p:scale>
          <a:sx n="99" d="100"/>
          <a:sy n="99" d="100"/>
        </p:scale>
        <p:origin x="-873" y="-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C6BDF-EFDC-42B5-A781-B1F113ECDC89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70AD2-AF24-41EA-A3A0-F64851AA8E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Свидетельство,</a:t>
            </a:r>
            <a:r>
              <a:rPr lang="ru-RU" baseline="0" dirty="0" smtClean="0"/>
              <a:t> которое вы получаете после завершения обучения по данной программе.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70AD2-AF24-41EA-A3A0-F64851AA8E09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c.pics.livejournal.com/mariya_mekh/60487424/140470/140470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708920"/>
            <a:ext cx="4032448" cy="40324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Холистическое восстановление организма. </a:t>
            </a:r>
            <a:br>
              <a:rPr lang="ru-RU" b="1" i="1" dirty="0" smtClean="0">
                <a:solidFill>
                  <a:srgbClr val="0070C0"/>
                </a:solidFill>
              </a:rPr>
            </a:br>
            <a:r>
              <a:rPr lang="ru-RU" b="1" i="1" dirty="0" err="1" smtClean="0">
                <a:solidFill>
                  <a:srgbClr val="92D050"/>
                </a:solidFill>
              </a:rPr>
              <a:t>Мастер-холистик</a:t>
            </a:r>
            <a:r>
              <a:rPr lang="ru-RU" b="1" i="1" dirty="0" smtClean="0">
                <a:solidFill>
                  <a:srgbClr val="92D050"/>
                </a:solidFill>
              </a:rPr>
              <a:t>. АП 3. </a:t>
            </a:r>
            <a:r>
              <a:rPr lang="ru-RU" b="1" i="1" dirty="0" smtClean="0">
                <a:solidFill>
                  <a:srgbClr val="92D050"/>
                </a:solidFill>
              </a:rPr>
              <a:t/>
            </a:r>
            <a:br>
              <a:rPr lang="ru-RU" b="1" i="1" dirty="0" smtClean="0">
                <a:solidFill>
                  <a:srgbClr val="92D050"/>
                </a:solidFill>
              </a:rPr>
            </a:br>
            <a:r>
              <a:rPr lang="ru-RU" sz="2700" b="1" i="1" dirty="0" smtClean="0">
                <a:solidFill>
                  <a:srgbClr val="92D050"/>
                </a:solidFill>
              </a:rPr>
              <a:t>С правом преподавания.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24744"/>
            <a:ext cx="3923928" cy="561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0 Видео, фото\Фото\2024\photo_2024-03-24_15-08-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92696"/>
            <a:ext cx="4303266" cy="43924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прохождении программы выдается Свидетельство от Ассоциации и также можно стать членом Ассоциации и получить специалиста по оздоровлению.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537321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Свидетельство, которое вы получаете после завершения обучения по данной программе.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состоит </a:t>
            </a:r>
          </a:p>
          <a:p>
            <a:pPr marL="0" algn="ctr">
              <a:spcBef>
                <a:spcPts val="0"/>
              </a:spcBef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 модулей по холистическому восстановлению: </a:t>
            </a:r>
          </a:p>
          <a:p>
            <a:pPr>
              <a:buNone/>
            </a:pPr>
            <a:endParaRPr lang="ru-RU" dirty="0" smtClean="0"/>
          </a:p>
          <a:p>
            <a:pPr lvl="0"/>
            <a:r>
              <a:rPr lang="ru-RU" dirty="0" smtClean="0"/>
              <a:t>Базовый уровень </a:t>
            </a:r>
            <a:r>
              <a:rPr lang="ru-RU" sz="1900" dirty="0" smtClean="0"/>
              <a:t>(8 </a:t>
            </a:r>
            <a:r>
              <a:rPr lang="ru-RU" sz="1900" dirty="0" smtClean="0"/>
              <a:t>семинаров </a:t>
            </a:r>
            <a:r>
              <a:rPr lang="ru-RU" sz="1900" dirty="0" smtClean="0"/>
              <a:t>программы АП 2  </a:t>
            </a:r>
            <a:r>
              <a:rPr lang="ru-RU" sz="1900" dirty="0" smtClean="0"/>
              <a:t>«</a:t>
            </a:r>
            <a:r>
              <a:rPr lang="ru-RU" sz="1900" i="1" dirty="0" smtClean="0"/>
              <a:t>Холистическое восстановление организма. Синтез западных и восточных традиций и практик»)</a:t>
            </a:r>
            <a:endParaRPr lang="ru-RU" sz="1900" dirty="0" smtClean="0"/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Профессиональный уровень.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rmAutofit fontScale="5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endParaRPr lang="ru-RU" sz="3600" dirty="0" smtClean="0"/>
          </a:p>
          <a:p>
            <a:pPr marL="514350" lvl="0" indent="-514350" algn="ctr">
              <a:buNone/>
            </a:pPr>
            <a:r>
              <a:rPr lang="ru-RU" sz="7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Базовый </a:t>
            </a:r>
            <a:r>
              <a:rPr lang="ru-RU" sz="7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уровень (АП 2 )</a:t>
            </a:r>
            <a:endParaRPr lang="ru-RU" sz="7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3600" dirty="0" smtClean="0"/>
              <a:t>Пальпация и перцепция </a:t>
            </a:r>
            <a:r>
              <a:rPr lang="ru-RU" sz="3600" b="1" dirty="0" smtClean="0"/>
              <a:t>(2 дня)</a:t>
            </a:r>
            <a:endParaRPr lang="ru-RU" sz="36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3600" dirty="0" smtClean="0"/>
              <a:t>Работа с подсознанием- 1. Основы психологического сопровождения. Сущностная трансформация </a:t>
            </a:r>
            <a:r>
              <a:rPr lang="ru-RU" sz="3600" b="1" dirty="0" smtClean="0"/>
              <a:t>(3 дня)</a:t>
            </a:r>
            <a:endParaRPr lang="ru-RU" sz="36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3600" dirty="0" smtClean="0"/>
              <a:t>Работа с подсознанием- 2. Работа с триединым мозгом. Интеграция души и тела. Восстановление ресурсов данных нам  от рождения. </a:t>
            </a:r>
            <a:r>
              <a:rPr lang="ru-RU" sz="3600" b="1" dirty="0" smtClean="0"/>
              <a:t>(3 дня)</a:t>
            </a:r>
            <a:endParaRPr lang="ru-RU" sz="36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3600" dirty="0" smtClean="0"/>
              <a:t>Функциональное восстановление внутренних органов. Модуль 1   </a:t>
            </a:r>
            <a:r>
              <a:rPr lang="ru-RU" sz="3600" b="1" dirty="0" smtClean="0"/>
              <a:t>(3дня)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600" dirty="0" smtClean="0"/>
              <a:t>Функциональное восстановление внутренних органов. Модуль 2   </a:t>
            </a:r>
            <a:r>
              <a:rPr lang="ru-RU" sz="3600" b="1" dirty="0" smtClean="0"/>
              <a:t>(3дня)</a:t>
            </a:r>
            <a:endParaRPr lang="ru-RU" sz="36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3600" dirty="0" smtClean="0"/>
              <a:t>Чакры с позиции восточной медицины -  1.  Основы работы с чакрами и их связь с мозгом, с нервными сплетениями и эндокринными железами. </a:t>
            </a:r>
            <a:r>
              <a:rPr lang="ru-RU" sz="3600" b="1" dirty="0" smtClean="0"/>
              <a:t>(2 дня)</a:t>
            </a:r>
            <a:endParaRPr lang="ru-RU" sz="36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3600" dirty="0" smtClean="0"/>
              <a:t>Чакры с позиции восточной медицины – 2. Основные и дополнительные чакры и их влияние на нашу жизнь.  </a:t>
            </a:r>
            <a:r>
              <a:rPr lang="ru-RU" sz="3600" b="1" dirty="0" smtClean="0"/>
              <a:t>(2 дня)</a:t>
            </a:r>
            <a:r>
              <a:rPr lang="ru-RU" sz="3600" dirty="0" smtClean="0"/>
              <a:t>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3600" dirty="0" smtClean="0"/>
              <a:t>Работа с системами организма. Восстановление матрицы систем. </a:t>
            </a:r>
            <a:r>
              <a:rPr lang="ru-RU" sz="3600" b="1" dirty="0" smtClean="0"/>
              <a:t>(2 дня)</a:t>
            </a:r>
            <a:r>
              <a:rPr lang="ru-RU" sz="3600" dirty="0" smtClean="0"/>
              <a:t> </a:t>
            </a:r>
          </a:p>
          <a:p>
            <a:pPr marL="514350" indent="-514350">
              <a:buNone/>
            </a:pP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Профессиональный уровень 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i="1" dirty="0" smtClean="0"/>
              <a:t> </a:t>
            </a:r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Мастер – </a:t>
            </a:r>
            <a:r>
              <a:rPr lang="ru-RU" sz="36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холистик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Фасциальное восстановление тела – 1. </a:t>
            </a:r>
            <a:r>
              <a:rPr lang="ru-RU" b="1" dirty="0" smtClean="0"/>
              <a:t>(3 дня )</a:t>
            </a:r>
            <a:endParaRPr lang="ru-RU" dirty="0" smtClean="0"/>
          </a:p>
          <a:p>
            <a:pPr lvl="0"/>
            <a:r>
              <a:rPr lang="ru-RU" dirty="0" smtClean="0"/>
              <a:t>Фасциальное восстановление тела  - 2 </a:t>
            </a:r>
            <a:r>
              <a:rPr lang="ru-RU" b="1" dirty="0" smtClean="0"/>
              <a:t>(3 дня)</a:t>
            </a:r>
            <a:endParaRPr lang="ru-RU" dirty="0" smtClean="0"/>
          </a:p>
          <a:p>
            <a:pPr lvl="0"/>
            <a:r>
              <a:rPr lang="ru-RU" dirty="0" smtClean="0"/>
              <a:t>Холистическое восстановление лимфатической системы (2 дня)</a:t>
            </a:r>
          </a:p>
          <a:p>
            <a:pPr lvl="0"/>
            <a:r>
              <a:rPr lang="ru-RU" dirty="0" smtClean="0"/>
              <a:t>Работа </a:t>
            </a:r>
            <a:r>
              <a:rPr lang="ru-RU" dirty="0" smtClean="0"/>
              <a:t>с подсознанием - 3. Личность. ЭГО. (2 дня)</a:t>
            </a:r>
          </a:p>
          <a:p>
            <a:pPr lvl="0"/>
            <a:r>
              <a:rPr lang="ru-RU" dirty="0" smtClean="0"/>
              <a:t>Работа с подсознанием – 4. Архетипы. Восстановление целостности. </a:t>
            </a:r>
            <a:endParaRPr lang="ru-RU" dirty="0" smtClean="0"/>
          </a:p>
          <a:p>
            <a:r>
              <a:rPr lang="ru-RU" dirty="0" smtClean="0"/>
              <a:t>Работа с подсознанием – 5. Род и его влияние на жизнь человека.</a:t>
            </a:r>
          </a:p>
          <a:p>
            <a:pPr lvl="0"/>
            <a:r>
              <a:rPr lang="ru-RU" dirty="0" smtClean="0"/>
              <a:t>Чакры с позиции восточной и западной медицины – 3. Чакры и раскрытие потенциальных возможностей человека </a:t>
            </a:r>
            <a:r>
              <a:rPr lang="ru-RU" b="1" dirty="0" smtClean="0"/>
              <a:t> (3 дня</a:t>
            </a:r>
            <a:r>
              <a:rPr lang="ru-RU" b="1" dirty="0" smtClean="0"/>
              <a:t>)</a:t>
            </a:r>
            <a:endParaRPr lang="ru-RU" dirty="0" smtClean="0"/>
          </a:p>
          <a:p>
            <a:r>
              <a:rPr lang="ru-RU" dirty="0" smtClean="0"/>
              <a:t>Холистический </a:t>
            </a:r>
            <a:r>
              <a:rPr lang="ru-RU" dirty="0" smtClean="0"/>
              <a:t>палсинг (1день</a:t>
            </a:r>
            <a:r>
              <a:rPr lang="ru-RU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Личностная терапия (тренинги личностного роста) 4 тренинга или выездной тренинг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340768"/>
            <a:ext cx="81369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Базовый уровень </a:t>
            </a:r>
            <a:endParaRPr lang="ru-RU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lvl="0"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семинаров программы АП 2  «</a:t>
            </a:r>
            <a:r>
              <a:rPr lang="ru-RU" sz="4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Холистическое восстановление организма. Синтез западных и восточных традиций и практик</a:t>
            </a:r>
            <a:r>
              <a:rPr lang="ru-RU" sz="4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Пальпация и перцепция (2 дня)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507288" cy="5400600"/>
          </a:xfrm>
        </p:spPr>
        <p:txBody>
          <a:bodyPr>
            <a:normAutofit fontScale="32500" lnSpcReduction="20000"/>
          </a:bodyPr>
          <a:lstStyle/>
          <a:p>
            <a:r>
              <a:rPr lang="ru-RU" dirty="0" smtClean="0"/>
              <a:t>Понятие «пальпация» и «перцепция». Правила эффективной пальпации и перцепции. Процесс пальпации, виды пальпации, положение руки и пальцев при проведении пальпаторного исследования, принципы пальпации, стадии пальпации, факторы, оказывающие влияние на кожную сенситивность, техники пальпации и их особенности.</a:t>
            </a:r>
          </a:p>
          <a:p>
            <a:r>
              <a:rPr lang="ru-RU" dirty="0" smtClean="0"/>
              <a:t>Пальпация и перцепция в практике: понятие «терапевтическое присутствие», «визуализация», «присутствие», «внимание», «интенция», «намерение», «нейтральность», «терапевтическое присутствие», «синхронизация», «диалог с тканями».</a:t>
            </a:r>
          </a:p>
          <a:p>
            <a:r>
              <a:rPr lang="ru-RU" dirty="0" smtClean="0"/>
              <a:t>Заземление в практической работе с людьми. Виды заземлений. Практика.</a:t>
            </a:r>
          </a:p>
          <a:p>
            <a:r>
              <a:rPr lang="ru-RU" dirty="0" smtClean="0"/>
              <a:t>Техника на нейтральность и устойчивость в работе. Групповая практика стоя и сидя.</a:t>
            </a:r>
          </a:p>
          <a:p>
            <a:r>
              <a:rPr lang="ru-RU" dirty="0" smtClean="0"/>
              <a:t>Упражнения на развитие навыков пальпации. Практика.</a:t>
            </a:r>
          </a:p>
          <a:p>
            <a:r>
              <a:rPr lang="ru-RU" dirty="0" smtClean="0"/>
              <a:t>Упражнение на выявление своих скрытых возможностей в пальпации и перцепции. Практика в тройках, четверках.</a:t>
            </a:r>
          </a:p>
          <a:p>
            <a:r>
              <a:rPr lang="ru-RU" dirty="0" smtClean="0"/>
              <a:t>Прикосновение и что такое «5 грамм». Техника.</a:t>
            </a:r>
          </a:p>
          <a:p>
            <a:r>
              <a:rPr lang="ru-RU" dirty="0" smtClean="0"/>
              <a:t>Намерение и как она работает. Демонстрация «намерения» в группе.</a:t>
            </a:r>
          </a:p>
          <a:p>
            <a:r>
              <a:rPr lang="ru-RU" dirty="0" smtClean="0"/>
              <a:t>Развитие тактильной восприимчивости и умения распознавать ткани на своем теле: кожа, подкожно жировая ткань, фасции, мышцы, надкостница, кость. ⠀</a:t>
            </a:r>
          </a:p>
          <a:p>
            <a:r>
              <a:rPr lang="ru-RU" dirty="0" smtClean="0"/>
              <a:t>Развитие тактильной восприимчивости и умения распознавать ткани на других телах: кожа, подкожно жировая ткань, фасции, мышцы, надкостница, кость.</a:t>
            </a:r>
          </a:p>
          <a:p>
            <a:r>
              <a:rPr lang="ru-RU" dirty="0" smtClean="0"/>
              <a:t>Развитие тактильной восприимчивости и умения распознавать ткани в парах или тройках: легкие, перикард, средостение.</a:t>
            </a:r>
          </a:p>
          <a:p>
            <a:r>
              <a:rPr lang="ru-RU" dirty="0" smtClean="0"/>
              <a:t>Соединение с телом человека. Контакт с физическим телом, контакт с эмоциональным (энергетическим телом).</a:t>
            </a:r>
          </a:p>
          <a:p>
            <a:r>
              <a:rPr lang="ru-RU" dirty="0" smtClean="0"/>
              <a:t>Теория: виды перцепции, восприятие в соответствии с ведущими анализаторам, восприятие в зависимости от объекта восприятия, восприятие в зависимости от участия в нем других психологических образований. Энергетические связи. Резонанс.</a:t>
            </a:r>
          </a:p>
          <a:p>
            <a:r>
              <a:rPr lang="ru-RU" dirty="0" smtClean="0"/>
              <a:t>Разбор понятий: работа на своих ресурсах, работа на ресурсах человека, работа в потоке, в канале, в пространстве, через сердце, через ЭГО.</a:t>
            </a:r>
          </a:p>
          <a:p>
            <a:r>
              <a:rPr lang="ru-RU" dirty="0" smtClean="0"/>
              <a:t>Гипноз, транс, измененное состояние сознания, расширенное состояние сознания как составляющая глубинной телесной работы с людьми. Теория и практика групповая и в парах.</a:t>
            </a:r>
          </a:p>
          <a:p>
            <a:r>
              <a:rPr lang="ru-RU" dirty="0" smtClean="0"/>
              <a:t>Упражнения на развитие навыков перцепции: упражнения по управлению </a:t>
            </a:r>
            <a:r>
              <a:rPr lang="ru-RU" dirty="0" err="1" smtClean="0"/>
              <a:t>энергопотоком</a:t>
            </a:r>
            <a:r>
              <a:rPr lang="ru-RU" dirty="0" smtClean="0"/>
              <a:t>, развитие зрительно-пространственного воображения.</a:t>
            </a:r>
          </a:p>
          <a:p>
            <a:r>
              <a:rPr lang="ru-RU" dirty="0" smtClean="0"/>
              <a:t>Теория: поле человека (аура), виды повреждений, влияние на физическое здоровье человека.</a:t>
            </a:r>
          </a:p>
          <a:p>
            <a:r>
              <a:rPr lang="ru-RU" dirty="0" smtClean="0"/>
              <a:t>Техники «Восстановление центральной оси тела», «Восстановление поля». Работа в группе.</a:t>
            </a:r>
          </a:p>
          <a:p>
            <a:r>
              <a:rPr lang="ru-RU" dirty="0" smtClean="0"/>
              <a:t>Нюансы пальпации и перцепции на уровне физического и тонкого тел. Практика в парах.</a:t>
            </a:r>
          </a:p>
          <a:p>
            <a:r>
              <a:rPr lang="ru-RU" dirty="0" smtClean="0"/>
              <a:t>Работа с полем человека: сжатие, растягивание, диагностика оболочки, диагностика эмоционального фона. Восстановление поля человека. Работа в парах.</a:t>
            </a:r>
          </a:p>
          <a:p>
            <a:r>
              <a:rPr lang="ru-RU" dirty="0" smtClean="0"/>
              <a:t>Поиск первичного поражения через физическое тело и через тонкое тело. Выслушивание руками через контакт с телом и бесконтактное выслушивание. Теория и практика в парах.</a:t>
            </a:r>
          </a:p>
          <a:p>
            <a:r>
              <a:rPr lang="ru-RU" dirty="0" smtClean="0"/>
              <a:t>Методика «Микеланджело». Комплексный подход поиска места первичного поражение: на уровне физики, психики, энергетики; контактно, бесконтактно, поиск точечного места для работы.</a:t>
            </a:r>
          </a:p>
          <a:p>
            <a:r>
              <a:rPr lang="ru-RU" dirty="0" smtClean="0"/>
              <a:t>Техника «Лобно-затылочная коррекция». Работа в парах.</a:t>
            </a:r>
          </a:p>
          <a:p>
            <a:r>
              <a:rPr lang="ru-RU" dirty="0" smtClean="0"/>
              <a:t>Техника «Восстановление положения тела относительно срединной линии в сагиттальной и фронтальной плоскости». Восстановление через движение, восстановление через намерение. Работа в парах.</a:t>
            </a:r>
          </a:p>
          <a:p>
            <a:r>
              <a:rPr lang="ru-RU" dirty="0" smtClean="0"/>
              <a:t>Изучаются базовые техники по работе с человеком с позиции западной и восточной позиции.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подсознанием- 1. Основы психологического сопровождения. Сущностная трансформация (3 дня)</a:t>
            </a:r>
            <a:b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445224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/>
              <a:t>1 — 2 день — Основы психологического сопровождения. Работа с подсознанием.</a:t>
            </a:r>
            <a:endParaRPr lang="ru-RU" dirty="0" smtClean="0"/>
          </a:p>
          <a:p>
            <a:r>
              <a:rPr lang="ru-RU" dirty="0" smtClean="0"/>
              <a:t>Работа с подсознанием для специалистов помогающих профессий. Особенности работы и механизм работы с подсознанием.</a:t>
            </a:r>
          </a:p>
          <a:p>
            <a:r>
              <a:rPr lang="ru-RU" dirty="0" smtClean="0"/>
              <a:t>Заземление в практической работе с людьми. Виды заземлений. Техника на нейтральность и устойчивость в работе. Групповая практика.</a:t>
            </a:r>
          </a:p>
          <a:p>
            <a:r>
              <a:rPr lang="ru-RU" dirty="0" smtClean="0"/>
              <a:t>Гипноз, транс, измененное состояние сознания, расширенное состояние сознания как составляющая глубинной телесной работы с людьми. Теория и практика групповая и в парах.</a:t>
            </a:r>
          </a:p>
          <a:p>
            <a:r>
              <a:rPr lang="ru-RU" dirty="0" smtClean="0"/>
              <a:t>4 упражнения: на улучшение внимания, для развития навыков концентрации, для развития умения контролировать мысли, для выработки внутреннего контроля. Практика в малых группах.</a:t>
            </a:r>
          </a:p>
          <a:p>
            <a:r>
              <a:rPr lang="ru-RU" dirty="0" smtClean="0"/>
              <a:t>Упражнение «Заблудившийся рассказчик». Практика в парах.</a:t>
            </a:r>
          </a:p>
          <a:p>
            <a:r>
              <a:rPr lang="ru-RU" dirty="0" smtClean="0"/>
              <a:t>Шизоидный паттерн общения. Практика в парах.</a:t>
            </a:r>
          </a:p>
          <a:p>
            <a:r>
              <a:rPr lang="ru-RU" dirty="0" smtClean="0"/>
              <a:t>Терапевтический диалог с человеком и его нюансы: зеркальное отражение, ратификация, </a:t>
            </a:r>
            <a:r>
              <a:rPr lang="ru-RU" dirty="0" err="1" smtClean="0"/>
              <a:t>эмпатия</a:t>
            </a:r>
            <a:r>
              <a:rPr lang="ru-RU" dirty="0" smtClean="0"/>
              <a:t>, психологическая рамка ⠀⠀</a:t>
            </a:r>
          </a:p>
          <a:p>
            <a:r>
              <a:rPr lang="ru-RU" dirty="0" smtClean="0"/>
              <a:t>Упражнение «Как ели бы». Практика в парах.</a:t>
            </a:r>
          </a:p>
          <a:p>
            <a:r>
              <a:rPr lang="ru-RU" dirty="0" smtClean="0"/>
              <a:t>Слова с «-« и с «+» резонансом ( анализ реакции тела). Групповая практика.</a:t>
            </a:r>
          </a:p>
          <a:p>
            <a:r>
              <a:rPr lang="ru-RU" dirty="0" smtClean="0"/>
              <a:t>Активизирующие глаголы. Групповая практика.</a:t>
            </a:r>
          </a:p>
          <a:p>
            <a:r>
              <a:rPr lang="ru-RU" dirty="0" smtClean="0"/>
              <a:t>Обобщение в терапевтическом диалоге. Практика в парах.</a:t>
            </a:r>
          </a:p>
          <a:p>
            <a:r>
              <a:rPr lang="ru-RU" dirty="0" smtClean="0"/>
              <a:t>Исключение в терапевтическом диалоге. Практика в парах.</a:t>
            </a:r>
          </a:p>
          <a:p>
            <a:r>
              <a:rPr lang="ru-RU" dirty="0" smtClean="0"/>
              <a:t>Искажения в терапевтическом диалоге. Практика в парах.</a:t>
            </a:r>
          </a:p>
          <a:p>
            <a:r>
              <a:rPr lang="ru-RU" dirty="0" smtClean="0"/>
              <a:t>Запрос и его особенности. Формирование запроса.</a:t>
            </a:r>
          </a:p>
          <a:p>
            <a:r>
              <a:rPr lang="ru-RU" dirty="0" smtClean="0"/>
              <a:t>Упражнение «</a:t>
            </a:r>
            <a:r>
              <a:rPr lang="ru-RU" dirty="0" err="1" smtClean="0"/>
              <a:t>Флудилка</a:t>
            </a:r>
            <a:r>
              <a:rPr lang="ru-RU" dirty="0" smtClean="0"/>
              <a:t>» Практика в парах.</a:t>
            </a:r>
          </a:p>
          <a:p>
            <a:r>
              <a:rPr lang="ru-RU" dirty="0" smtClean="0"/>
              <a:t>Базовые вопросы «чистого языка» Дэвида </a:t>
            </a:r>
            <a:r>
              <a:rPr lang="ru-RU" dirty="0" err="1" smtClean="0"/>
              <a:t>Гроува</a:t>
            </a:r>
            <a:r>
              <a:rPr lang="ru-RU" dirty="0" smtClean="0"/>
              <a:t>: развивающие вопросы, вопросы последовательности и источников.</a:t>
            </a:r>
          </a:p>
          <a:p>
            <a:r>
              <a:rPr lang="ru-RU" dirty="0" smtClean="0"/>
              <a:t>Упражнение «Самый лучший совет». Практика в парах.</a:t>
            </a:r>
          </a:p>
          <a:p>
            <a:r>
              <a:rPr lang="ru-RU" dirty="0" smtClean="0"/>
              <a:t>Метафоры в терапевтическом диалоге.</a:t>
            </a:r>
          </a:p>
          <a:p>
            <a:r>
              <a:rPr lang="ru-RU" dirty="0" smtClean="0"/>
              <a:t>Упражнение по </a:t>
            </a:r>
            <a:r>
              <a:rPr lang="ru-RU" dirty="0" err="1" smtClean="0"/>
              <a:t>самомоделированию</a:t>
            </a:r>
            <a:r>
              <a:rPr lang="ru-RU" dirty="0" smtClean="0"/>
              <a:t>. Теория и практика в парах. (стр.143)</a:t>
            </a:r>
          </a:p>
          <a:p>
            <a:r>
              <a:rPr lang="ru-RU" dirty="0" smtClean="0"/>
              <a:t>Протокол сеанса работы с эмоциональными блоками на уровне физического тела, эмоций и подсознания с применением диалога. Практика в парах.</a:t>
            </a:r>
          </a:p>
          <a:p>
            <a:r>
              <a:rPr lang="ru-RU" b="1" dirty="0" smtClean="0"/>
              <a:t>3 день — </a:t>
            </a:r>
            <a:r>
              <a:rPr lang="ru-RU" dirty="0" smtClean="0"/>
              <a:t> </a:t>
            </a:r>
            <a:r>
              <a:rPr lang="ru-RU" b="1" dirty="0" smtClean="0"/>
              <a:t>Сущностная трансформация. Работа с подсознанием.</a:t>
            </a:r>
            <a:endParaRPr lang="ru-RU" dirty="0" smtClean="0"/>
          </a:p>
          <a:p>
            <a:r>
              <a:rPr lang="ru-RU" dirty="0" smtClean="0"/>
              <a:t>Сущностное состояние: происхождение техники, основные принципы работы.</a:t>
            </a:r>
          </a:p>
          <a:p>
            <a:r>
              <a:rPr lang="ru-RU" dirty="0" smtClean="0"/>
              <a:t>Упражнение «Исследование позитивной цели» Практика.</a:t>
            </a:r>
          </a:p>
          <a:p>
            <a:r>
              <a:rPr lang="ru-RU" dirty="0" smtClean="0"/>
              <a:t>5 сущностных состояний.</a:t>
            </a:r>
          </a:p>
          <a:p>
            <a:r>
              <a:rPr lang="ru-RU" dirty="0" smtClean="0"/>
              <a:t>Критерии сущностных состояний</a:t>
            </a:r>
          </a:p>
          <a:p>
            <a:r>
              <a:rPr lang="ru-RU" dirty="0" smtClean="0"/>
              <a:t>Алгоритм техники «Сущностная трансформация»</a:t>
            </a:r>
          </a:p>
          <a:p>
            <a:r>
              <a:rPr lang="ru-RU" dirty="0" smtClean="0"/>
              <a:t>Процесс сущностной трансформации в обобщающем виде для самостоятельного использования.</a:t>
            </a:r>
          </a:p>
          <a:p>
            <a:r>
              <a:rPr lang="ru-RU" dirty="0" smtClean="0"/>
              <a:t>Техника «Сущностная трансформация» Практика в парах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</a:t>
            </a:r>
            <a: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подсознанием- 2. Работа с триединым мозгом. Интеграция души и тела. Восстановление ресурсов данных нам  от рождения. (3 дня)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328592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/>
              <a:t>День 1 — Работа с триединым мозгом. Интеграция души и тела.</a:t>
            </a:r>
            <a:endParaRPr lang="ru-RU" dirty="0" smtClean="0"/>
          </a:p>
          <a:p>
            <a:r>
              <a:rPr lang="ru-RU" dirty="0" smtClean="0"/>
              <a:t>Теория триединого мозга</a:t>
            </a:r>
          </a:p>
          <a:p>
            <a:r>
              <a:rPr lang="ru-RU" dirty="0" smtClean="0"/>
              <a:t>Правила работы с рептильным мозгом, мозгом млекопитающего и </a:t>
            </a:r>
            <a:r>
              <a:rPr lang="ru-RU" dirty="0" err="1" smtClean="0"/>
              <a:t>неокортексом</a:t>
            </a:r>
            <a:endParaRPr lang="ru-RU" dirty="0" smtClean="0"/>
          </a:p>
          <a:p>
            <a:r>
              <a:rPr lang="ru-RU" dirty="0" smtClean="0"/>
              <a:t>Работа с триединым мозгом. Практика в парах.</a:t>
            </a:r>
          </a:p>
          <a:p>
            <a:r>
              <a:rPr lang="ru-RU" dirty="0" smtClean="0"/>
              <a:t>Сердце и его эмоциональный мир. Энергетические взаимосвязи сердца и внутренних органов</a:t>
            </a:r>
          </a:p>
          <a:p>
            <a:r>
              <a:rPr lang="ru-RU" dirty="0" smtClean="0"/>
              <a:t>Упражнение «Дыхание сердцем».  Групповая практика.</a:t>
            </a:r>
          </a:p>
          <a:p>
            <a:r>
              <a:rPr lang="ru-RU" dirty="0" smtClean="0"/>
              <a:t>Упражнение «Сосредоточение в Сердце». Групповая практика.</a:t>
            </a:r>
          </a:p>
          <a:p>
            <a:r>
              <a:rPr lang="ru-RU" dirty="0" smtClean="0"/>
              <a:t>Правила работы специалиста через сердце. Работа через сердце. Практика в парах.</a:t>
            </a:r>
          </a:p>
          <a:p>
            <a:r>
              <a:rPr lang="ru-RU" dirty="0" smtClean="0"/>
              <a:t>Терапевтический диалог при работе с сердцем. Особенности диалога и  алгоритм техники. Практика в парах.</a:t>
            </a:r>
          </a:p>
          <a:p>
            <a:r>
              <a:rPr lang="ru-RU" dirty="0" smtClean="0"/>
              <a:t>Тело, его сознание, желания… Особенности диалога и  алгоритм техники. Практика в парах.</a:t>
            </a:r>
          </a:p>
          <a:p>
            <a:r>
              <a:rPr lang="ru-RU" dirty="0" smtClean="0"/>
              <a:t>Душа… Миф или реальность? Прикосновение к душе. Особенности работы с душой.</a:t>
            </a:r>
          </a:p>
          <a:p>
            <a:r>
              <a:rPr lang="ru-RU" dirty="0" smtClean="0"/>
              <a:t>Целостность Алгоритм работы, особенности интеграции души и тела. Особенности диалога и выстраивание взаимосвязей между сердцем, мозгом, душой и телом.</a:t>
            </a:r>
          </a:p>
          <a:p>
            <a:r>
              <a:rPr lang="ru-RU" b="1" dirty="0" smtClean="0"/>
              <a:t>День 2-3</a:t>
            </a:r>
          </a:p>
          <a:p>
            <a:r>
              <a:rPr lang="ru-RU" dirty="0" smtClean="0"/>
              <a:t>С момента зачатия и до текущего момента возникала много разных ситуаций, которые блокировали течении энергии в организме и влияли на вектор развития..</a:t>
            </a:r>
          </a:p>
          <a:p>
            <a:r>
              <a:rPr lang="ru-RU" dirty="0" smtClean="0"/>
              <a:t>Различные этапы рождения могут вызвать различные страдания. На каждом этапе ребенок находится под угрозой физической смерти и должен использовать некую стратегию, помогающую ему выжить. При этом на каждом последующем этапе он пытается вновь использо­вать предыдущие стратегии, но то, что сработало на предыдущем этапе, неэффективно на следующих, поэтому он вынужден искать новые ре­шения.</a:t>
            </a:r>
          </a:p>
          <a:p>
            <a:r>
              <a:rPr lang="ru-RU" dirty="0" smtClean="0"/>
              <a:t>В каждом возрастном периоде ребенок вместе с признанием или не признанием его потребностей формирует в себе ответы на важные экзистенциальные темы</a:t>
            </a:r>
          </a:p>
          <a:p>
            <a:r>
              <a:rPr lang="ru-RU" dirty="0" smtClean="0"/>
              <a:t>Каждый значимый блок, каждое значимое незавершенное действие влияет на наше состояние сегодня. На занятии с помощью терапевтического диалога мы находим эти заблокированные ресурсы и восстанавливаем психологический и энергетический потенциал человека.</a:t>
            </a:r>
          </a:p>
          <a:p>
            <a:r>
              <a:rPr lang="ru-RU" dirty="0" smtClean="0"/>
              <a:t>Теория от зачатия до рождения.</a:t>
            </a:r>
          </a:p>
          <a:p>
            <a:r>
              <a:rPr lang="ru-RU" dirty="0" smtClean="0"/>
              <a:t>Семь этапов рождения по Бернару </a:t>
            </a:r>
            <a:r>
              <a:rPr lang="ru-RU" dirty="0" err="1" smtClean="0"/>
              <a:t>Монто</a:t>
            </a:r>
            <a:r>
              <a:rPr lang="ru-RU" dirty="0" smtClean="0"/>
              <a:t>. Направленная визуализация внутренних процессов.</a:t>
            </a:r>
          </a:p>
          <a:p>
            <a:r>
              <a:rPr lang="ru-RU" dirty="0" smtClean="0"/>
              <a:t>Базовые перинатальные матрицы </a:t>
            </a:r>
            <a:r>
              <a:rPr lang="ru-RU" dirty="0" err="1" smtClean="0"/>
              <a:t>Грофа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Ранняя травма. Теория и практика в парах.</a:t>
            </a:r>
          </a:p>
          <a:p>
            <a:r>
              <a:rPr lang="ru-RU" dirty="0" smtClean="0"/>
              <a:t>Важные экзистенциальные темы в жизни каждого человека. Групповые упражнения.</a:t>
            </a:r>
          </a:p>
          <a:p>
            <a:r>
              <a:rPr lang="ru-RU" dirty="0" smtClean="0"/>
              <a:t>Процессы до и после зачатия. Основные точки в работе. Алгоритм терапевтического диалога. Теория и практика в парах.</a:t>
            </a:r>
          </a:p>
          <a:p>
            <a:r>
              <a:rPr lang="ru-RU" dirty="0" smtClean="0"/>
              <a:t>Завершение биологических родовых процессов. Теория и практика в парах.</a:t>
            </a:r>
          </a:p>
          <a:p>
            <a:r>
              <a:rPr lang="ru-RU" dirty="0" smtClean="0"/>
              <a:t>Завершение биологических родовых процессов после выкидыша или аборта. Теория и практика в парах.</a:t>
            </a:r>
          </a:p>
          <a:p>
            <a:r>
              <a:rPr lang="ru-RU" dirty="0" smtClean="0"/>
              <a:t>Завершение биологического процесса смерти. Теория и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0" indent="-457200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Функциональное восстановление внутренних органов. Модуль 1   (3дня)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5400600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/>
              <a:t>1 день — тимус, легкие, печень, жёлчный:</a:t>
            </a:r>
            <a:endParaRPr lang="ru-RU" dirty="0" smtClean="0"/>
          </a:p>
          <a:p>
            <a:r>
              <a:rPr lang="ru-RU" dirty="0" smtClean="0"/>
              <a:t>Теория: физиологическое движение органов, поверхности скольжения, прикрепления. Циклы в организме человека.</a:t>
            </a:r>
          </a:p>
          <a:p>
            <a:r>
              <a:rPr lang="ru-RU" dirty="0" smtClean="0"/>
              <a:t>Анатомия и физиология: грудная клетка, диафрагма, тимус</a:t>
            </a:r>
          </a:p>
          <a:p>
            <a:r>
              <a:rPr lang="ru-RU" dirty="0" smtClean="0"/>
              <a:t>Групповая направленная визуализация, где каждый сможет почувствовать как работает его тело, как дышит диафрагма, легкие, как работают основные и дополнительные дыхательные мышцы.</a:t>
            </a:r>
          </a:p>
          <a:p>
            <a:r>
              <a:rPr lang="ru-RU" dirty="0" smtClean="0"/>
              <a:t>Техника «Эмоциональное прослушивание»</a:t>
            </a:r>
          </a:p>
          <a:p>
            <a:r>
              <a:rPr lang="ru-RU" dirty="0" smtClean="0"/>
              <a:t>Структуральные техники на ГК (освобождение ГК, работа с диафрагмой, межреберными нервами, тимусом)</a:t>
            </a:r>
          </a:p>
          <a:p>
            <a:r>
              <a:rPr lang="ru-RU" dirty="0" smtClean="0"/>
              <a:t>Анатомия и физиология: легкие</a:t>
            </a:r>
          </a:p>
          <a:p>
            <a:r>
              <a:rPr lang="ru-RU" dirty="0" smtClean="0"/>
              <a:t>Структуральные техники (работа с париетальной плеврой, с долями легкого, восстановление подвижности между париетальной и висцеральной плеврой, работа с трахеями и бронхами).</a:t>
            </a:r>
          </a:p>
          <a:p>
            <a:r>
              <a:rPr lang="ru-RU" dirty="0" smtClean="0"/>
              <a:t>Анатомия и физиология печени и желчного.</a:t>
            </a:r>
          </a:p>
          <a:p>
            <a:r>
              <a:rPr lang="ru-RU" dirty="0" smtClean="0"/>
              <a:t>Техники структуральные (фасциальная подвижность печени, желчного пузыря, желчных протоков).</a:t>
            </a:r>
          </a:p>
          <a:p>
            <a:r>
              <a:rPr lang="ru-RU" b="1" dirty="0" smtClean="0"/>
              <a:t>2 день — сердце, желудок, селезенка, почки, надпочечники:</a:t>
            </a:r>
            <a:endParaRPr lang="ru-RU" dirty="0" smtClean="0"/>
          </a:p>
          <a:p>
            <a:r>
              <a:rPr lang="ru-RU" dirty="0" smtClean="0"/>
              <a:t>Анатомия и </a:t>
            </a:r>
            <a:r>
              <a:rPr lang="ru-RU" dirty="0" err="1" smtClean="0"/>
              <a:t>физиология:сердце</a:t>
            </a:r>
            <a:endParaRPr lang="ru-RU" dirty="0" smtClean="0"/>
          </a:p>
          <a:p>
            <a:r>
              <a:rPr lang="ru-RU" dirty="0" smtClean="0"/>
              <a:t>Структуральные техники (тест на подвижность перикарда, техника со связками перикарда)</a:t>
            </a:r>
          </a:p>
          <a:p>
            <a:r>
              <a:rPr lang="ru-RU" dirty="0" smtClean="0"/>
              <a:t>Техники прикосновения и намерения  — работа с большим и малым кругом кровообращения.</a:t>
            </a:r>
          </a:p>
          <a:p>
            <a:r>
              <a:rPr lang="ru-RU" dirty="0" smtClean="0"/>
              <a:t>Анатомия и физиология: желудок, селезенка</a:t>
            </a:r>
          </a:p>
          <a:p>
            <a:r>
              <a:rPr lang="ru-RU" dirty="0" smtClean="0"/>
              <a:t>Структуральные техники (работа с пищеводом, с пищеводно-желудочным сфинктером, со связками желудка, с блуждающим нервом).</a:t>
            </a:r>
          </a:p>
          <a:p>
            <a:r>
              <a:rPr lang="ru-RU" dirty="0" smtClean="0"/>
              <a:t>Анатомия и физиология: почки и надпочечники</a:t>
            </a:r>
          </a:p>
          <a:p>
            <a:r>
              <a:rPr lang="ru-RU" dirty="0" smtClean="0"/>
              <a:t>Техники структуральные: работа с пупочными связками, с мочеточниками, фасциальная подвижность зоны проекции почек.</a:t>
            </a:r>
          </a:p>
          <a:p>
            <a:r>
              <a:rPr lang="ru-RU" dirty="0" smtClean="0"/>
              <a:t>Балансировка нервных сплетений</a:t>
            </a:r>
          </a:p>
          <a:p>
            <a:r>
              <a:rPr lang="ru-RU" b="1" dirty="0" smtClean="0"/>
              <a:t>3 день (кишечник, поджелудочная, мочевой, матка, яичники, простата)</a:t>
            </a:r>
            <a:endParaRPr lang="ru-RU" dirty="0" smtClean="0"/>
          </a:p>
          <a:p>
            <a:r>
              <a:rPr lang="ru-RU" dirty="0" smtClean="0"/>
              <a:t>НЛП техника для работы с негативными эмоциями.</a:t>
            </a:r>
          </a:p>
          <a:p>
            <a:r>
              <a:rPr lang="ru-RU" dirty="0" smtClean="0"/>
              <a:t>Нюансы в работе с внутренними органами, блоками.</a:t>
            </a:r>
          </a:p>
          <a:p>
            <a:r>
              <a:rPr lang="ru-RU" dirty="0" smtClean="0"/>
              <a:t>Анатомия и физиология: тонкий, толстый кишечник, поджелудочная железа</a:t>
            </a:r>
          </a:p>
          <a:p>
            <a:r>
              <a:rPr lang="ru-RU" dirty="0" smtClean="0"/>
              <a:t>Структуральные техники .Освобождение углов кишечника, работа с брыжейкой тонкого кишечника, работа со сфинктерами, освобождение пояснично-крестцового сплетения, эмоциональное освобождение тонкого кишечника.</a:t>
            </a:r>
          </a:p>
          <a:p>
            <a:r>
              <a:rPr lang="ru-RU" dirty="0" smtClean="0"/>
              <a:t>Отработка техник в парах</a:t>
            </a:r>
          </a:p>
          <a:p>
            <a:r>
              <a:rPr lang="ru-RU" dirty="0" smtClean="0"/>
              <a:t>Анатомия и физиология: мочевой пузырь</a:t>
            </a:r>
          </a:p>
          <a:p>
            <a:r>
              <a:rPr lang="ru-RU" dirty="0" smtClean="0"/>
              <a:t>Структуральные техники</a:t>
            </a:r>
          </a:p>
          <a:p>
            <a:r>
              <a:rPr lang="ru-RU" dirty="0" smtClean="0"/>
              <a:t>Анатомия и физиология: матка, яичники, простата</a:t>
            </a:r>
          </a:p>
          <a:p>
            <a:r>
              <a:rPr lang="ru-RU" dirty="0" smtClean="0"/>
              <a:t>Структуральные техники. Глобальная техника на восстановление подвижности матки, взаимосвязь глаза -яичники, особенности техники, взаимосвязь симфиза с верхней челюстью, синхронизация гипоталамуса и гипофиза, восстановление связи матки, яичников и мозга, особенности работы с простатой .</a:t>
            </a:r>
          </a:p>
          <a:p>
            <a:r>
              <a:rPr lang="ru-RU" dirty="0" smtClean="0"/>
              <a:t>Отработка техник в парах</a:t>
            </a:r>
          </a:p>
          <a:p>
            <a:r>
              <a:rPr lang="ru-RU" dirty="0" smtClean="0"/>
              <a:t>Алгоритм работы . Сессия 50 -60 минут, где вы научитесь правильно выстраивать работу с телом и закрепите навыки, полученные на семинаре.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0" indent="-457200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Функциональное восстановление внутренних органов. Модуль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  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(3дня)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328592"/>
          </a:xfrm>
        </p:spPr>
        <p:txBody>
          <a:bodyPr>
            <a:normAutofit fontScale="32500" lnSpcReduction="20000"/>
          </a:bodyPr>
          <a:lstStyle/>
          <a:p>
            <a:r>
              <a:rPr lang="ru-RU" dirty="0" smtClean="0"/>
              <a:t>Висцеральное восстановление, его важность, особенности работы с внутренними органами. Особенности работы через фасцию, через связки, сосуды, нервы. Основные взаимосвязи в теле, которые приводят к нарушениям работы внутренних органов и способы работы с ними. Полости тела. Взаимосвязь между грудной, брюшной полостями. Теория. Анатомия и физиология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и нервной систем. Важность, особенности работы с ними.</a:t>
            </a:r>
          </a:p>
          <a:p>
            <a:r>
              <a:rPr lang="ru-RU" dirty="0" smtClean="0"/>
              <a:t>Поиск первичного поражения через физическое тело и через тонкое тело. Выслушивание руками через контакт с телом и бесконтактное выслушивание. Теория и практика в парах</a:t>
            </a:r>
          </a:p>
          <a:p>
            <a:r>
              <a:rPr lang="ru-RU" dirty="0" smtClean="0"/>
              <a:t>Крестцово-копчиковое нервное сплетение, его влияние на внутренние органы и глобальна Копчик и его взаимосвязь с внутренними органами. Диагностика положение копчика, работа с копчиком. • Диагностика положения копчика • Работа со связками копчика • Работа с крестцово-копчиковым сочленением</a:t>
            </a:r>
          </a:p>
          <a:p>
            <a:r>
              <a:rPr lang="ru-RU" dirty="0" smtClean="0"/>
              <a:t>ТМО и ее взаимосвязь с внутренними органами. Работа с ТМО Конский хвост и терминальная нить. Особенности работы с ними.</a:t>
            </a:r>
          </a:p>
          <a:p>
            <a:r>
              <a:rPr lang="ru-RU" dirty="0" smtClean="0"/>
              <a:t>1 ребро, его особенности, восстановление положения 1 ребра.</a:t>
            </a:r>
          </a:p>
          <a:p>
            <a:r>
              <a:rPr lang="ru-RU" dirty="0" smtClean="0"/>
              <a:t>Анатомия и физиология: сердце, кровоснабжение, венозный отток иннервация. Непарная и </a:t>
            </a:r>
            <a:r>
              <a:rPr lang="ru-RU" dirty="0" err="1" smtClean="0"/>
              <a:t>полунепарные</a:t>
            </a:r>
            <a:r>
              <a:rPr lang="ru-RU" dirty="0" smtClean="0"/>
              <a:t> вены, их важность и работа с ними. Функциональное восстановление сердца: аорта, дуга аорты, коронарные артерии, клапаны, верхняя и нижняя полые вены, диафрагмальный нерв, симпатическая иннервация.</a:t>
            </a:r>
          </a:p>
          <a:p>
            <a:r>
              <a:rPr lang="ru-RU" dirty="0" smtClean="0"/>
              <a:t>Анатомия и физиология: легкие, кровоснабжение, венозный отток, иннервация, Функциональное восстановление легких: ворота легких. Точечная работа с ограниченными участками легких.</a:t>
            </a:r>
          </a:p>
          <a:p>
            <a:r>
              <a:rPr lang="ru-RU" dirty="0" smtClean="0"/>
              <a:t>Анатомия и физиология: печень, кровоснабжение, иннервация, Функциональное восстановление печени: • точечная техника на печени • воротная вена и ее связи с органами. Особенности работы</a:t>
            </a:r>
          </a:p>
          <a:p>
            <a:r>
              <a:rPr lang="ru-RU" dirty="0" smtClean="0"/>
              <a:t>Анатомия и физиология: желудок, поджелудочная железа, кровоснабжение, иннервация, Функциональное восстановление при грыже диафрагмальное отверстия</a:t>
            </a:r>
          </a:p>
          <a:p>
            <a:r>
              <a:rPr lang="ru-RU" dirty="0" smtClean="0"/>
              <a:t>Поджелудочная железа и сосуды, на которые они влияет. Особенности работы.</a:t>
            </a:r>
          </a:p>
          <a:p>
            <a:r>
              <a:rPr lang="ru-RU" dirty="0" smtClean="0"/>
              <a:t>Брюшная полость, кровоснабжение и иннервация органов. Послойная пальпация брюшной стенки живота. Работа с брюшиной, особенности работы с большим сальником. Работа с брюшной аортой Толстый кишечник, особенности его иннервации, техники по функциональному восстановлению его работы. 12 перстная кишка и ее функциональное восстановление</a:t>
            </a:r>
          </a:p>
          <a:p>
            <a:r>
              <a:rPr lang="ru-RU" dirty="0" smtClean="0"/>
              <a:t>Анатомия и физиология: почки, кровоснабжение, иннервация, Функциональное восстановление почек: • Глобальная техника с почками, которая задействует всю цепочку поражения. • Техника с воротами почек. Особенности левой почки и особенности работы с ней. • Техника на почке при опущении</a:t>
            </a:r>
          </a:p>
          <a:p>
            <a:r>
              <a:rPr lang="ru-RU" dirty="0" smtClean="0"/>
              <a:t>Прямая кишка, проблемы, особенности работы • Глобальное фасциальное восстановление таза • Работа с прямой кишкой </a:t>
            </a:r>
            <a:r>
              <a:rPr lang="ru-RU" dirty="0" err="1" smtClean="0"/>
              <a:t>Дугласово</a:t>
            </a:r>
            <a:r>
              <a:rPr lang="ru-RU" dirty="0" smtClean="0"/>
              <a:t> пространство, особенности у женщин и мужчин. Техника работы</a:t>
            </a:r>
          </a:p>
          <a:p>
            <a:r>
              <a:rPr lang="ru-RU" dirty="0" smtClean="0"/>
              <a:t>Паховый канал, особенности у женщин и мужчин, особенности работы при </a:t>
            </a:r>
            <a:r>
              <a:rPr lang="ru-RU" dirty="0" err="1" smtClean="0"/>
              <a:t>варикоцеле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Связь «мозг-орган», особенности восстановления этой связи. Дыхание органа.</a:t>
            </a:r>
          </a:p>
          <a:p>
            <a:r>
              <a:rPr lang="ru-RU" dirty="0" smtClean="0"/>
              <a:t>Алгоритм работы . Сессия 50 -60 минут, где вы научитесь правильно выстраивать работу с телом и закрепите навыки, полученные на семинаре.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Чакры с позиции восточной медицины -  1.  Основы работы с чакрами и их связь с мозгом, с нервными сплетениями и эндокринными железами. (2 дня)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256584"/>
          </a:xfrm>
        </p:spPr>
        <p:txBody>
          <a:bodyPr>
            <a:noAutofit/>
          </a:bodyPr>
          <a:lstStyle/>
          <a:p>
            <a:r>
              <a:rPr lang="ru-RU" sz="1100" b="1" dirty="0" smtClean="0"/>
              <a:t>День 1 —   7 чакр — 7 уровней развития.</a:t>
            </a:r>
            <a:endParaRPr lang="ru-RU" sz="1100" dirty="0" smtClean="0"/>
          </a:p>
          <a:p>
            <a:r>
              <a:rPr lang="ru-RU" sz="1100" dirty="0" smtClean="0"/>
              <a:t>1.Чакры</a:t>
            </a:r>
            <a:r>
              <a:rPr lang="ru-RU" sz="1100" dirty="0" smtClean="0"/>
              <a:t>, история их происхождения. Основные 7 чакр. Связь нижних трех и верхних трех чакр. Что их блокирует, что позволяют, за что отвечают, время развития, цели, уровень развития сознания. </a:t>
            </a:r>
          </a:p>
          <a:p>
            <a:r>
              <a:rPr lang="ru-RU" sz="1100" dirty="0" smtClean="0"/>
              <a:t>2.Чакры и их признаки </a:t>
            </a:r>
            <a:r>
              <a:rPr lang="ru-RU" sz="1100" dirty="0" err="1" smtClean="0"/>
              <a:t>гиперактивности</a:t>
            </a:r>
            <a:r>
              <a:rPr lang="ru-RU" sz="1100" dirty="0" smtClean="0"/>
              <a:t>, недостатка энергии, признаки равновесия.  </a:t>
            </a:r>
          </a:p>
          <a:p>
            <a:r>
              <a:rPr lang="ru-RU" sz="1100" dirty="0" smtClean="0"/>
              <a:t>3.Древние энергетические системы человека.</a:t>
            </a:r>
          </a:p>
          <a:p>
            <a:r>
              <a:rPr lang="ru-RU" sz="1100" dirty="0" smtClean="0"/>
              <a:t>4.Работа через сердце. Теория и практика.</a:t>
            </a:r>
          </a:p>
          <a:p>
            <a:r>
              <a:rPr lang="ru-RU" sz="1100" dirty="0" smtClean="0"/>
              <a:t>5.Пирамида  потребностей и ее связь с чакрами.</a:t>
            </a:r>
          </a:p>
          <a:p>
            <a:r>
              <a:rPr lang="ru-RU" sz="1100" dirty="0" smtClean="0"/>
              <a:t>6.Проекции чакр на ладошках, стопах. Каналы на стопах и на кистях. Теория и практика в парах.</a:t>
            </a:r>
          </a:p>
          <a:p>
            <a:r>
              <a:rPr lang="ru-RU" sz="1100" dirty="0" smtClean="0"/>
              <a:t>7.Восходящие и нисходящие потоки.</a:t>
            </a:r>
          </a:p>
          <a:p>
            <a:r>
              <a:rPr lang="ru-RU" sz="1100" dirty="0" smtClean="0"/>
              <a:t>8.3 энергетических канала </a:t>
            </a:r>
            <a:r>
              <a:rPr lang="ru-RU" sz="1100" dirty="0" err="1" smtClean="0"/>
              <a:t>Ида</a:t>
            </a:r>
            <a:r>
              <a:rPr lang="ru-RU" sz="1100" dirty="0" smtClean="0"/>
              <a:t>, </a:t>
            </a:r>
            <a:r>
              <a:rPr lang="ru-RU" sz="1100" dirty="0" err="1" smtClean="0"/>
              <a:t>Пингала</a:t>
            </a:r>
            <a:r>
              <a:rPr lang="ru-RU" sz="1100" dirty="0" smtClean="0"/>
              <a:t>, </a:t>
            </a:r>
            <a:r>
              <a:rPr lang="ru-RU" sz="1100" dirty="0" err="1" smtClean="0"/>
              <a:t>Сушумна</a:t>
            </a:r>
            <a:r>
              <a:rPr lang="ru-RU" sz="1100" dirty="0" smtClean="0"/>
              <a:t>. Особенности работы с ними. Теория и практика в парах.</a:t>
            </a:r>
          </a:p>
          <a:p>
            <a:r>
              <a:rPr lang="ru-RU" sz="1100" dirty="0" smtClean="0"/>
              <a:t>9.Управление чакрами через движение и намерение. Теория и практика в парах.</a:t>
            </a:r>
          </a:p>
          <a:p>
            <a:r>
              <a:rPr lang="ru-RU" sz="1100" dirty="0" smtClean="0"/>
              <a:t>10.Дыхание чакрами (в одиночку и в парах). Теория и практика в парах.</a:t>
            </a:r>
          </a:p>
          <a:p>
            <a:r>
              <a:rPr lang="ru-RU" sz="1100" dirty="0" smtClean="0"/>
              <a:t>11.Прослушивание чакр, их балансировка. Движение, скорость, интенсивность работы, синхронизация. Теория и практика в парах.</a:t>
            </a:r>
          </a:p>
          <a:p>
            <a:r>
              <a:rPr lang="ru-RU" sz="1100" dirty="0" smtClean="0"/>
              <a:t>12.Чакры и взаимодействие с другими людьми. Теория и практика в парах.</a:t>
            </a:r>
          </a:p>
          <a:p>
            <a:r>
              <a:rPr lang="ru-RU" sz="1100" dirty="0" smtClean="0"/>
              <a:t>13.Чакры и их влияние на наши желания. Теория и практика в парах.</a:t>
            </a:r>
          </a:p>
          <a:p>
            <a:r>
              <a:rPr lang="ru-RU" sz="1100" dirty="0" smtClean="0"/>
              <a:t>14.Теория триединого мозга. Чакры и триединый мозг. Теория и практика в парах.</a:t>
            </a:r>
          </a:p>
          <a:p>
            <a:r>
              <a:rPr lang="ru-RU" sz="1100" b="1" dirty="0" smtClean="0"/>
              <a:t> День — 2 —  Связь чакр с нервными сплетениями и эндокринными железами.</a:t>
            </a:r>
            <a:endParaRPr lang="ru-RU" sz="1100" dirty="0" smtClean="0"/>
          </a:p>
          <a:p>
            <a:r>
              <a:rPr lang="ru-RU" sz="1100" dirty="0" smtClean="0"/>
              <a:t>1.Особенности чакр у мужчин и у женщин.</a:t>
            </a:r>
          </a:p>
          <a:p>
            <a:r>
              <a:rPr lang="ru-RU" sz="1100" dirty="0" smtClean="0"/>
              <a:t>2.Якоря. Договор с бессознательным.</a:t>
            </a:r>
          </a:p>
          <a:p>
            <a:r>
              <a:rPr lang="ru-RU" sz="1100" dirty="0" smtClean="0"/>
              <a:t>3.Желания чакр. Теория и групповая практика.</a:t>
            </a:r>
          </a:p>
          <a:p>
            <a:r>
              <a:rPr lang="ru-RU" sz="1100" dirty="0" smtClean="0"/>
              <a:t>4.Изменение реальности и истинны для чакр. Теория и групповая практика.</a:t>
            </a:r>
          </a:p>
          <a:p>
            <a:r>
              <a:rPr lang="ru-RU" sz="1100" dirty="0" smtClean="0"/>
              <a:t>5.Агрессивный отклик чакр, эмоции, блокирующие чакры, основное информационное наполнение чакр.</a:t>
            </a:r>
          </a:p>
          <a:p>
            <a:r>
              <a:rPr lang="ru-RU" sz="1100" dirty="0" smtClean="0"/>
              <a:t>6.Глубинная проработка 7 основных чакр и их блоков  через диалог. Теория и практика в парах.</a:t>
            </a:r>
          </a:p>
          <a:p>
            <a:r>
              <a:rPr lang="ru-RU" sz="1100" dirty="0" smtClean="0"/>
              <a:t>7.Основные нервные сплетения организма. Взаимосвязь нервных сплетений и чакр. Техника на их синхронизацию. Теория и практика в парах.</a:t>
            </a:r>
          </a:p>
          <a:p>
            <a:r>
              <a:rPr lang="ru-RU" sz="1100" dirty="0" smtClean="0"/>
              <a:t>8.Чакры и эндокринные железы. Техника на их </a:t>
            </a:r>
            <a:r>
              <a:rPr lang="ru-RU" sz="1100" dirty="0" err="1" smtClean="0"/>
              <a:t>синхронизацию.Теория</a:t>
            </a:r>
            <a:r>
              <a:rPr lang="ru-RU" sz="1100" dirty="0" smtClean="0"/>
              <a:t> и практика в парах.</a:t>
            </a:r>
          </a:p>
          <a:p>
            <a:endParaRPr lang="ru-RU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Чакры 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позиции восточной медицины – 2. Основные и дополнительные чакры и их влияние на нашу жизнь.  (2 дня)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smtClean="0"/>
              <a:t>День 1  — Настоящее, прошлое, будущее.</a:t>
            </a:r>
            <a:endParaRPr lang="ru-RU" dirty="0" smtClean="0"/>
          </a:p>
          <a:p>
            <a:r>
              <a:rPr lang="ru-RU" dirty="0" smtClean="0"/>
              <a:t>Теория. Основные факты о чакрах . Чакры и зависимости</a:t>
            </a:r>
          </a:p>
          <a:p>
            <a:r>
              <a:rPr lang="ru-RU" dirty="0" smtClean="0"/>
              <a:t>Теория. Конфигурация чакр: левая и правая стороны, передняя и задняя стороны, внутренний и внешний круг, центральная точка.</a:t>
            </a:r>
          </a:p>
          <a:p>
            <a:r>
              <a:rPr lang="ru-RU" dirty="0" smtClean="0"/>
              <a:t>Информационный конфликт полушарий, конфликт зрительных образов, конфликт слуховой. Практика в парах.</a:t>
            </a:r>
          </a:p>
          <a:p>
            <a:r>
              <a:rPr lang="ru-RU" dirty="0" smtClean="0"/>
              <a:t>Взаимосвязь правой и левой части чакры с полушариями мозга. Практика в парах.</a:t>
            </a:r>
          </a:p>
          <a:p>
            <a:r>
              <a:rPr lang="ru-RU" dirty="0" smtClean="0"/>
              <a:t>Восстановление матрицы чакры. Практика в парах.</a:t>
            </a:r>
          </a:p>
          <a:p>
            <a:r>
              <a:rPr lang="ru-RU" dirty="0" smtClean="0"/>
              <a:t>Изменение паттерна поведения. Формирование позитивного опыта, фиксация его в здесь и сейчас и направление в будущее. Практика в парах.</a:t>
            </a:r>
          </a:p>
          <a:p>
            <a:r>
              <a:rPr lang="ru-RU" dirty="0" smtClean="0"/>
              <a:t>Балансировка </a:t>
            </a:r>
            <a:r>
              <a:rPr lang="ru-RU" dirty="0" err="1" smtClean="0"/>
              <a:t>чакральной</a:t>
            </a:r>
            <a:r>
              <a:rPr lang="ru-RU" dirty="0" smtClean="0"/>
              <a:t> системы. Практика в парах.</a:t>
            </a:r>
          </a:p>
          <a:p>
            <a:r>
              <a:rPr lang="ru-RU" b="1" dirty="0" smtClean="0"/>
              <a:t>День -2 — Дополнительные чакры и их влияние на нашу жизнь.</a:t>
            </a:r>
            <a:endParaRPr lang="ru-RU" dirty="0" smtClean="0"/>
          </a:p>
          <a:p>
            <a:r>
              <a:rPr lang="ru-RU" dirty="0" smtClean="0"/>
              <a:t>Нижние чакры и их влияние на нашу жизнь. Особенности работы с ними.</a:t>
            </a:r>
          </a:p>
          <a:p>
            <a:r>
              <a:rPr lang="ru-RU" dirty="0" smtClean="0"/>
              <a:t>Балансировка основных чакр. Практика в парах.</a:t>
            </a:r>
          </a:p>
          <a:p>
            <a:r>
              <a:rPr lang="ru-RU" dirty="0" smtClean="0"/>
              <a:t>Ладонные чакры, чакры на ступнях, пальцевые чакры, половые чакры, чакры на висках, на сосках. Теория и практика в парах.</a:t>
            </a:r>
          </a:p>
          <a:p>
            <a:r>
              <a:rPr lang="ru-RU" dirty="0" smtClean="0"/>
              <a:t>Работа с нижними чакрами. Восстановление их и связь с 1 чакрой. Практика в парах.</a:t>
            </a:r>
          </a:p>
          <a:p>
            <a:r>
              <a:rPr lang="ru-RU" dirty="0" smtClean="0"/>
              <a:t>Чакра сердца и ее взаимосвязь с другими чакрами. Особенности работы с чакрой сердца. Теория и практика в парах.</a:t>
            </a:r>
          </a:p>
          <a:p>
            <a:r>
              <a:rPr lang="ru-RU" dirty="0" smtClean="0"/>
              <a:t>Пупочная чакра. Теория и практика в парах.</a:t>
            </a:r>
          </a:p>
          <a:p>
            <a:r>
              <a:rPr lang="ru-RU" dirty="0" smtClean="0"/>
              <a:t>Селезеночная чакра и ее связь с основными чакрами человека. Теория и практика в парах.</a:t>
            </a:r>
          </a:p>
          <a:p>
            <a:r>
              <a:rPr lang="ru-RU" dirty="0" err="1" smtClean="0"/>
              <a:t>Лалана-чакра</a:t>
            </a:r>
            <a:r>
              <a:rPr lang="ru-RU" dirty="0" smtClean="0"/>
              <a:t> , ее работа и влияние на мозг, тело. Теория и практика в парах.</a:t>
            </a:r>
          </a:p>
          <a:p>
            <a:r>
              <a:rPr lang="ru-RU" dirty="0" smtClean="0"/>
              <a:t>Особенности завершения работы с чакрами. Синхронизация чакр.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системами организма. Восстановление матрицы систем. (2 дня)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Метод стирания негативных эмоций</a:t>
            </a:r>
          </a:p>
          <a:p>
            <a:r>
              <a:rPr lang="ru-RU" dirty="0" smtClean="0"/>
              <a:t>Техника «Энергетическая балансировка тела и мозга»</a:t>
            </a:r>
          </a:p>
          <a:p>
            <a:r>
              <a:rPr lang="ru-RU" dirty="0" smtClean="0"/>
              <a:t>Техника стимуляции мозга, которая делает его более открытым новым знаниям, а так же помогает быстро изменить патологические привычки</a:t>
            </a:r>
          </a:p>
          <a:p>
            <a:r>
              <a:rPr lang="ru-RU" dirty="0" smtClean="0"/>
              <a:t>Правое и левое полушария мозга и важность их синхронизации</a:t>
            </a:r>
          </a:p>
          <a:p>
            <a:r>
              <a:rPr lang="ru-RU" dirty="0" smtClean="0"/>
              <a:t>Техника на синхронизацию полушарий головного мозга. Самостоятельная работа и работа в парах.</a:t>
            </a:r>
          </a:p>
          <a:p>
            <a:r>
              <a:rPr lang="ru-RU" dirty="0" smtClean="0"/>
              <a:t>«Я» и «</a:t>
            </a:r>
            <a:r>
              <a:rPr lang="ru-RU" dirty="0" err="1" smtClean="0"/>
              <a:t>не-Я</a:t>
            </a:r>
            <a:r>
              <a:rPr lang="ru-RU" dirty="0" smtClean="0"/>
              <a:t>». Телесные иерархии</a:t>
            </a:r>
          </a:p>
          <a:p>
            <a:r>
              <a:rPr lang="ru-RU" dirty="0" smtClean="0"/>
              <a:t>Техника «Присутствие в самом себе»</a:t>
            </a:r>
          </a:p>
          <a:p>
            <a:r>
              <a:rPr lang="ru-RU" dirty="0" smtClean="0"/>
              <a:t>Техника «Присутствие в «другом»» (в парах)</a:t>
            </a:r>
          </a:p>
          <a:p>
            <a:r>
              <a:rPr lang="ru-RU" dirty="0" smtClean="0"/>
              <a:t>Техника «Другой как сознание» (в парах)</a:t>
            </a:r>
          </a:p>
          <a:p>
            <a:r>
              <a:rPr lang="ru-RU" dirty="0" smtClean="0"/>
              <a:t>Трудности во время работы.</a:t>
            </a:r>
          </a:p>
          <a:p>
            <a:r>
              <a:rPr lang="ru-RU" dirty="0" smtClean="0"/>
              <a:t>Намерение и внимание в процессах настройки матриц систем.</a:t>
            </a:r>
          </a:p>
          <a:p>
            <a:r>
              <a:rPr lang="ru-RU" dirty="0" smtClean="0"/>
              <a:t>Восстановление каждой системы организма. Работа в парах.</a:t>
            </a:r>
          </a:p>
          <a:p>
            <a:r>
              <a:rPr lang="ru-RU" dirty="0" smtClean="0"/>
              <a:t>Глобальная техника на восстановление и синхронизацию всех систем организма. Работа в парах.</a:t>
            </a:r>
          </a:p>
          <a:p>
            <a:r>
              <a:rPr lang="ru-RU" dirty="0" smtClean="0"/>
              <a:t>Восстановление органной матрицы. Работа в парах.</a:t>
            </a:r>
          </a:p>
          <a:p>
            <a:r>
              <a:rPr lang="ru-RU" dirty="0" smtClean="0"/>
              <a:t>Восстановление </a:t>
            </a:r>
            <a:r>
              <a:rPr lang="ru-RU" dirty="0" err="1" smtClean="0"/>
              <a:t>чакральной</a:t>
            </a:r>
            <a:r>
              <a:rPr lang="ru-RU" dirty="0" smtClean="0"/>
              <a:t> матрицы. Работа в парах.</a:t>
            </a:r>
          </a:p>
          <a:p>
            <a:r>
              <a:rPr lang="ru-RU" dirty="0" smtClean="0"/>
              <a:t>Лечение дыханием. Теория и практика в парах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Профессиональный уровень</a:t>
            </a:r>
            <a:endParaRPr lang="ru-RU" sz="6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Фасциальное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восстановление тела – 1.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 дня 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112568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dirty="0" smtClean="0"/>
              <a:t>День 1 </a:t>
            </a:r>
          </a:p>
          <a:p>
            <a:r>
              <a:rPr lang="ru-RU" dirty="0" smtClean="0"/>
              <a:t>Теоретическая </a:t>
            </a:r>
            <a:r>
              <a:rPr lang="ru-RU" dirty="0" smtClean="0"/>
              <a:t>часть: фасции, виды фасций, функции фасций, факторы, вызывающие изменения в фасциях. Противопоказания и показания. Зоны, требующие особого внимания.</a:t>
            </a:r>
          </a:p>
          <a:p>
            <a:r>
              <a:rPr lang="ru-RU" dirty="0" smtClean="0"/>
              <a:t>Анатомия нижних конечностей. Особенности фасций нижних конечностей.</a:t>
            </a:r>
          </a:p>
          <a:p>
            <a:r>
              <a:rPr lang="ru-RU" dirty="0" smtClean="0"/>
              <a:t>Диагностика тела в положении стоя, сидя, лежа.</a:t>
            </a:r>
          </a:p>
          <a:p>
            <a:r>
              <a:rPr lang="ru-RU" dirty="0" smtClean="0"/>
              <a:t>Развитие навыков пальпации. Особенности ощущений под руками, когда пальпируем фасцию, мышцу, надкостницу, сухожилие, связки.</a:t>
            </a:r>
          </a:p>
          <a:p>
            <a:r>
              <a:rPr lang="ru-RU" dirty="0" smtClean="0"/>
              <a:t>Компрессионные техники с надкостницей. Работа в парах.</a:t>
            </a:r>
          </a:p>
          <a:p>
            <a:r>
              <a:rPr lang="ru-RU" dirty="0" smtClean="0"/>
              <a:t>Мягкие глобальные костные техники для быстрого снятия напряжения в голени и в бедре. Работа с парах.</a:t>
            </a:r>
          </a:p>
          <a:p>
            <a:r>
              <a:rPr lang="ru-RU" dirty="0" smtClean="0"/>
              <a:t>Работа с мембраной голени. Работа в парах.</a:t>
            </a:r>
          </a:p>
          <a:p>
            <a:r>
              <a:rPr lang="ru-RU" dirty="0" smtClean="0"/>
              <a:t>Восстановление подвижности голеностопного, коленного и тазобедренного суставов активными и пассивными фасциальными и суставными техниками. Особенности работы с суставами нижних конечностей. Работа в парах.</a:t>
            </a:r>
          </a:p>
          <a:p>
            <a:r>
              <a:rPr lang="ru-RU" dirty="0" smtClean="0"/>
              <a:t>Поверхностная и глубокая </a:t>
            </a:r>
            <a:r>
              <a:rPr lang="ru-RU" dirty="0" err="1" smtClean="0"/>
              <a:t>миофасциальная</a:t>
            </a:r>
            <a:r>
              <a:rPr lang="ru-RU" dirty="0" smtClean="0"/>
              <a:t> работа с нижними конечностями. Особенности работы предплечьем, локтем, ладошкой, основанием кисти, расслабленным кулаком, фалангами, костяшками, пальцами. Работа в парах.</a:t>
            </a:r>
          </a:p>
          <a:p>
            <a:pPr algn="ctr">
              <a:buNone/>
            </a:pPr>
            <a:r>
              <a:rPr lang="ru-RU" dirty="0" smtClean="0"/>
              <a:t>День 2 </a:t>
            </a:r>
          </a:p>
          <a:p>
            <a:r>
              <a:rPr lang="ru-RU" dirty="0" smtClean="0"/>
              <a:t>Анатомия: туловище и верхние конечности. Обзор важных фасций для корректной </a:t>
            </a:r>
            <a:r>
              <a:rPr lang="ru-RU" dirty="0" err="1" smtClean="0"/>
              <a:t>фасциальной</a:t>
            </a:r>
            <a:r>
              <a:rPr lang="ru-RU" dirty="0" smtClean="0"/>
              <a:t> работы.</a:t>
            </a:r>
          </a:p>
          <a:p>
            <a:r>
              <a:rPr lang="ru-RU" dirty="0" smtClean="0"/>
              <a:t>Диагностика тела в положении стоя, сидя, лежа.</a:t>
            </a:r>
          </a:p>
          <a:p>
            <a:r>
              <a:rPr lang="ru-RU" dirty="0" smtClean="0"/>
              <a:t>Восстановление подвижности позвоночника и грудной клетки активными и пассивными техниками. Работа с парах.</a:t>
            </a:r>
          </a:p>
          <a:p>
            <a:r>
              <a:rPr lang="ru-RU" dirty="0" smtClean="0"/>
              <a:t>Особенности работы с грудиной и ребрами. Работа в парах.</a:t>
            </a:r>
          </a:p>
          <a:p>
            <a:r>
              <a:rPr lang="ru-RU" dirty="0" smtClean="0"/>
              <a:t>Мягкие фасциальные техники по работе с грудью. Особенности работы с мужской и женской грудью. Работа в парах.</a:t>
            </a:r>
          </a:p>
          <a:p>
            <a:r>
              <a:rPr lang="ru-RU" dirty="0" smtClean="0"/>
              <a:t>Техники поверхностной и глубокой </a:t>
            </a:r>
            <a:r>
              <a:rPr lang="ru-RU" dirty="0" err="1" smtClean="0"/>
              <a:t>миофасциальной</a:t>
            </a:r>
            <a:r>
              <a:rPr lang="ru-RU" dirty="0" smtClean="0"/>
              <a:t> работы на грудной клетке, на животе, на спине. Нюансы  работы с ГК, животом, спиной.  Особенности работы предплечьем, локтем, ладошкой, основанием кисти, расслабленным кулаком, фалангами, костяшками, пальцами. Работа в парах.</a:t>
            </a:r>
          </a:p>
          <a:p>
            <a:r>
              <a:rPr lang="ru-RU" dirty="0" smtClean="0"/>
              <a:t>Восстановление подвижности лучезапястного сустава, локтевого и плечевого суставов активными и пассивными фасциальными и суставными техниками. Особенности работы с суставами верхних конечностей. Работа в парах.</a:t>
            </a:r>
          </a:p>
          <a:p>
            <a:r>
              <a:rPr lang="ru-RU" dirty="0" smtClean="0"/>
              <a:t>Компрессионные техники с надкостницей костей верхних конечностей. Работа в парах.</a:t>
            </a:r>
          </a:p>
          <a:p>
            <a:r>
              <a:rPr lang="ru-RU" dirty="0" smtClean="0"/>
              <a:t>Поверхностная и глубокая </a:t>
            </a:r>
            <a:r>
              <a:rPr lang="ru-RU" dirty="0" err="1" smtClean="0"/>
              <a:t>миофасциальная</a:t>
            </a:r>
            <a:r>
              <a:rPr lang="ru-RU" dirty="0" smtClean="0"/>
              <a:t> работа с верхними конечностями. Особенности работы предплечьем, локтем, ладошкой, основанием кисти, расслабленным кулаком, фалангами, костяшками, пальцами. Работа в парах.</a:t>
            </a:r>
          </a:p>
          <a:p>
            <a:pPr algn="ctr">
              <a:buNone/>
            </a:pPr>
            <a:r>
              <a:rPr lang="ru-RU" dirty="0" smtClean="0"/>
              <a:t>День3 </a:t>
            </a:r>
          </a:p>
          <a:p>
            <a:r>
              <a:rPr lang="ru-RU" dirty="0" smtClean="0"/>
              <a:t>Интеграция изученного материала  в целостный </a:t>
            </a:r>
            <a:r>
              <a:rPr lang="ru-RU" dirty="0" err="1" smtClean="0"/>
              <a:t>фасциальный</a:t>
            </a:r>
            <a:r>
              <a:rPr lang="ru-RU" dirty="0" smtClean="0"/>
              <a:t>  подход . Работа со всей физической структурой человека. Работа в парах.</a:t>
            </a:r>
          </a:p>
          <a:p>
            <a:r>
              <a:rPr lang="ru-RU" dirty="0" smtClean="0"/>
              <a:t>Фасциальное уравновешивание. Работа в парах.</a:t>
            </a:r>
          </a:p>
          <a:p>
            <a:r>
              <a:rPr lang="ru-RU" dirty="0" smtClean="0"/>
              <a:t>Работа с фасциальными линиями через пальцы на стопах и на руках. Диагональная балансировка. Работа в парах.</a:t>
            </a:r>
          </a:p>
          <a:p>
            <a:r>
              <a:rPr lang="ru-RU" dirty="0" smtClean="0"/>
              <a:t>Фасциальная растяжка.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Фасциальное 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восстановление тела – 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(3 дня 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94928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dirty="0" smtClean="0"/>
              <a:t>День 1 </a:t>
            </a:r>
          </a:p>
          <a:p>
            <a:r>
              <a:rPr lang="ru-RU" dirty="0" smtClean="0"/>
              <a:t>Теоретическая </a:t>
            </a:r>
            <a:r>
              <a:rPr lang="ru-RU" dirty="0" smtClean="0"/>
              <a:t>часть: фасции, сосуды, нервы и их взаимосвязи.</a:t>
            </a:r>
          </a:p>
          <a:p>
            <a:r>
              <a:rPr lang="ru-RU" dirty="0" smtClean="0"/>
              <a:t>Нервы нижних конечностей и их влияние на тело. Диагностика тела в положении стоя, лежа. Работа в парах.</a:t>
            </a:r>
          </a:p>
          <a:p>
            <a:r>
              <a:rPr lang="ru-RU" dirty="0" smtClean="0"/>
              <a:t>Развитие навыков пальпации. Особенности пальпации нервов и сосудов. Работа в парах.</a:t>
            </a:r>
          </a:p>
          <a:p>
            <a:r>
              <a:rPr lang="ru-RU" dirty="0" smtClean="0"/>
              <a:t>Работа с лобковым симфизом. Работа в парах.</a:t>
            </a:r>
          </a:p>
          <a:p>
            <a:r>
              <a:rPr lang="ru-RU" dirty="0" smtClean="0"/>
              <a:t>Фасциальное восстановление по векторам мышц ягодиц. Работа в парах.</a:t>
            </a:r>
          </a:p>
          <a:p>
            <a:r>
              <a:rPr lang="ru-RU" dirty="0" smtClean="0"/>
              <a:t>Балансировка фасций таза.</a:t>
            </a:r>
          </a:p>
          <a:p>
            <a:r>
              <a:rPr lang="ru-RU" dirty="0" smtClean="0"/>
              <a:t>Восстановление подвижности подвздошно-крестцового сустава. Работа в парах.</a:t>
            </a:r>
          </a:p>
          <a:p>
            <a:r>
              <a:rPr lang="ru-RU" dirty="0" smtClean="0"/>
              <a:t>Глобальная работа с пояснично-крестцовым сплетением. Работа в парах.</a:t>
            </a:r>
          </a:p>
          <a:p>
            <a:r>
              <a:rPr lang="ru-RU" dirty="0" smtClean="0"/>
              <a:t>Освобождение пояснично-крестцового сплетения с помощью рычага. Работа в парах.</a:t>
            </a:r>
          </a:p>
          <a:p>
            <a:r>
              <a:rPr lang="ru-RU" dirty="0" smtClean="0"/>
              <a:t>Нервы нижних конечностей. Особенности работы с бедренным, запирательным, седалищным (малоберцовым и большеберцовым нервами), задним кожным нервом бедра, латеральным кожным, кожным бедренным нервами. Работа в парах</a:t>
            </a:r>
          </a:p>
          <a:p>
            <a:r>
              <a:rPr lang="ru-RU" dirty="0" smtClean="0"/>
              <a:t>Восстановление подвижности поясничного отдела позвоночника, голеностопного, коленного и тазобедренного суставов через работу с нервами. Работа в парах.</a:t>
            </a:r>
          </a:p>
          <a:p>
            <a:r>
              <a:rPr lang="ru-RU" dirty="0" smtClean="0"/>
              <a:t>Точечные фасциальные техники. Работа в парах</a:t>
            </a:r>
            <a:r>
              <a:rPr lang="ru-RU" dirty="0" smtClean="0"/>
              <a:t>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День 2</a:t>
            </a:r>
          </a:p>
          <a:p>
            <a:r>
              <a:rPr lang="ru-RU" dirty="0" smtClean="0"/>
              <a:t>Теоретическая часть. Позвонки и их взаимосвязь с внутренними органами. Наиболее распространённые заболевания. Психосоматика и боли в спине.</a:t>
            </a:r>
          </a:p>
          <a:p>
            <a:r>
              <a:rPr lang="ru-RU" dirty="0" smtClean="0"/>
              <a:t>Восстановление подвижности позвоночника (3 техники) Работа в парах.</a:t>
            </a:r>
          </a:p>
          <a:p>
            <a:r>
              <a:rPr lang="ru-RU" dirty="0" smtClean="0"/>
              <a:t>Структурное освобождение  L5  — S1. Растяжение поясничного отдела. Работа в парах.</a:t>
            </a:r>
          </a:p>
          <a:p>
            <a:r>
              <a:rPr lang="ru-RU" dirty="0" smtClean="0"/>
              <a:t>Фасциальное растяжение мышц поясницы. Работа в парах.</a:t>
            </a:r>
          </a:p>
          <a:p>
            <a:r>
              <a:rPr lang="ru-RU" dirty="0" smtClean="0"/>
              <a:t>Фасциальное освобождение зоны лопатки и плеча. Работа в парах.</a:t>
            </a:r>
          </a:p>
          <a:p>
            <a:r>
              <a:rPr lang="ru-RU" dirty="0" smtClean="0"/>
              <a:t>Техники по </a:t>
            </a:r>
            <a:r>
              <a:rPr lang="ru-RU" dirty="0" err="1" smtClean="0"/>
              <a:t>фасциальному</a:t>
            </a:r>
            <a:r>
              <a:rPr lang="ru-RU" dirty="0" smtClean="0"/>
              <a:t> восстановлению подвижности позвонков. Мобилизация позвонков крестцового, поясничного, грудного и шейного отделов. Работа в парах.</a:t>
            </a:r>
          </a:p>
          <a:p>
            <a:r>
              <a:rPr lang="ru-RU" dirty="0" smtClean="0"/>
              <a:t>Техники по </a:t>
            </a:r>
            <a:r>
              <a:rPr lang="ru-RU" dirty="0" err="1" smtClean="0"/>
              <a:t>фасциальному</a:t>
            </a:r>
            <a:r>
              <a:rPr lang="ru-RU" dirty="0" smtClean="0"/>
              <a:t> восстановлению подвижности области печени, желудка, селезенки. Работа в парах.</a:t>
            </a:r>
          </a:p>
          <a:p>
            <a:r>
              <a:rPr lang="ru-RU" dirty="0" smtClean="0"/>
              <a:t>Восстановление подвижности поясничных позвонков через </a:t>
            </a:r>
            <a:r>
              <a:rPr lang="ru-RU" dirty="0" err="1" smtClean="0"/>
              <a:t>околопупочную</a:t>
            </a:r>
            <a:r>
              <a:rPr lang="ru-RU" dirty="0" smtClean="0"/>
              <a:t> зону. Работа в парах.</a:t>
            </a:r>
          </a:p>
          <a:p>
            <a:r>
              <a:rPr lang="ru-RU" dirty="0" smtClean="0"/>
              <a:t>Восстановление подвижности тазобедренного, коленного через пассивные движения. Работа в парах.</a:t>
            </a:r>
          </a:p>
          <a:p>
            <a:r>
              <a:rPr lang="ru-RU" dirty="0" smtClean="0"/>
              <a:t>Улучшение подвижности тканей в зоне проекции печени, желудка, селезенки. Работа в парах.</a:t>
            </a:r>
          </a:p>
          <a:p>
            <a:r>
              <a:rPr lang="ru-RU" dirty="0" smtClean="0"/>
              <a:t>Освобождение позвонков грудного и поясничного отдела . Работа в парах.</a:t>
            </a:r>
          </a:p>
          <a:p>
            <a:r>
              <a:rPr lang="ru-RU" dirty="0" smtClean="0"/>
              <a:t>Особенности работы с грудиной и ребрами через точечную работу с межреберными нервами. Работа с грудной клеткой. Освобождение глобальное ГК. Техника на грудине. Межреберные нервы. Работа в парах.</a:t>
            </a:r>
          </a:p>
          <a:p>
            <a:r>
              <a:rPr lang="ru-RU" dirty="0" smtClean="0"/>
              <a:t>Анатомия груди: иннервация, кровоснабжение, венозный- и </a:t>
            </a:r>
            <a:r>
              <a:rPr lang="ru-RU" dirty="0" err="1" smtClean="0"/>
              <a:t>лимфо</a:t>
            </a:r>
            <a:r>
              <a:rPr lang="ru-RU" dirty="0" smtClean="0"/>
              <a:t> -отток. Мягкие фасциальные техники по работе с грудью. Улучшение кровоснабжения груди и оттока от груди. Работа с дольками, протоками, дольками, точечное </a:t>
            </a:r>
            <a:r>
              <a:rPr lang="ru-RU" dirty="0" err="1" smtClean="0"/>
              <a:t>фасциально-невральное</a:t>
            </a:r>
            <a:r>
              <a:rPr lang="ru-RU" dirty="0" smtClean="0"/>
              <a:t> восстановление груди. Работа в парах.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День 3 </a:t>
            </a:r>
          </a:p>
          <a:p>
            <a:endParaRPr lang="ru-RU" dirty="0" smtClean="0"/>
          </a:p>
          <a:p>
            <a:r>
              <a:rPr lang="ru-RU" dirty="0" smtClean="0"/>
              <a:t>Теоретическая часть : фасции, сосуды, нервы и их взаимосвязи.</a:t>
            </a:r>
          </a:p>
          <a:p>
            <a:r>
              <a:rPr lang="ru-RU" dirty="0" smtClean="0"/>
              <a:t>Нервы  туловища и верхних конечностей и их влияние на тело. Диагностика тела в положении стоя, лежа. Работа в парах.</a:t>
            </a:r>
          </a:p>
          <a:p>
            <a:r>
              <a:rPr lang="ru-RU" dirty="0" smtClean="0"/>
              <a:t>Особенности фасции шеи  и головы и техники по восстановлению </a:t>
            </a:r>
            <a:r>
              <a:rPr lang="ru-RU" dirty="0" err="1" smtClean="0"/>
              <a:t>фасциальной</a:t>
            </a:r>
            <a:r>
              <a:rPr lang="ru-RU" dirty="0" smtClean="0"/>
              <a:t> подвижности. Расслабление головы человека через воздействие на большие пальцы на ногах. Работа с большим затылочным отверстием, с яремным отверстием,  с </a:t>
            </a:r>
            <a:r>
              <a:rPr lang="ru-RU" dirty="0" err="1" smtClean="0"/>
              <a:t>дуральной</a:t>
            </a:r>
            <a:r>
              <a:rPr lang="ru-RU" dirty="0" smtClean="0"/>
              <a:t> трубой. Работа в парах.</a:t>
            </a:r>
          </a:p>
          <a:p>
            <a:r>
              <a:rPr lang="ru-RU" dirty="0" smtClean="0"/>
              <a:t>Особенности работы с плечевым сплетением. Глобальная техника на освобождение плечевого сплетения. Работа в парах.</a:t>
            </a:r>
          </a:p>
          <a:p>
            <a:r>
              <a:rPr lang="ru-RU" dirty="0" smtClean="0"/>
              <a:t>Особенности работы со срединным, локтевым и лучевым нервами. Анализ участков частой </a:t>
            </a:r>
            <a:r>
              <a:rPr lang="ru-RU" dirty="0" err="1" smtClean="0"/>
              <a:t>травматизации</a:t>
            </a:r>
            <a:r>
              <a:rPr lang="ru-RU" dirty="0" smtClean="0"/>
              <a:t> стволов. Работа в парах.</a:t>
            </a:r>
          </a:p>
          <a:p>
            <a:r>
              <a:rPr lang="ru-RU" dirty="0" smtClean="0"/>
              <a:t>Особенности работы при невропатии лучевого, плечевого, срединного нервов. Работа в парах.</a:t>
            </a:r>
          </a:p>
          <a:p>
            <a:r>
              <a:rPr lang="ru-RU" dirty="0" smtClean="0"/>
              <a:t>Восстановление подвижности лучезапястного сустава, локтевого и плечевого суставов через точечную работу с срединным, локтевым и лучевым нервами.. Работа в парах.</a:t>
            </a:r>
          </a:p>
          <a:p>
            <a:r>
              <a:rPr lang="ru-RU" dirty="0" smtClean="0"/>
              <a:t>Интеграция изученного материала  в целостный </a:t>
            </a:r>
            <a:r>
              <a:rPr lang="ru-RU" dirty="0" err="1" smtClean="0"/>
              <a:t>фасциально-невральный</a:t>
            </a:r>
            <a:r>
              <a:rPr lang="ru-RU" dirty="0" smtClean="0"/>
              <a:t>  подход. Работа со всей физической структурой человека. Работа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Холистическое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восстановление лимфатической системы (2 дня)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92514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Теория. Функциональная анатомия лимфатической </a:t>
            </a:r>
            <a:r>
              <a:rPr lang="ru-RU" dirty="0" smtClean="0"/>
              <a:t>системы</a:t>
            </a:r>
            <a:endParaRPr lang="ru-RU" b="1" dirty="0" smtClean="0"/>
          </a:p>
          <a:p>
            <a:r>
              <a:rPr lang="ru-RU" dirty="0" smtClean="0"/>
              <a:t>Теория. Механизмы физиологического образования и перемещения лимфы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Теория. Нарушения функции лимфатической системы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err="1" smtClean="0"/>
              <a:t>Вибрационно</a:t>
            </a:r>
            <a:r>
              <a:rPr lang="ru-RU" dirty="0" smtClean="0"/>
              <a:t> – волновая работа с мышцами. Работа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Фасциальные техники в лимфодренаже. Работа в </a:t>
            </a:r>
            <a:r>
              <a:rPr lang="ru-RU" dirty="0" smtClean="0"/>
              <a:t>парах</a:t>
            </a:r>
            <a:endParaRPr lang="ru-RU" b="1" dirty="0" smtClean="0"/>
          </a:p>
          <a:p>
            <a:r>
              <a:rPr lang="ru-RU" dirty="0" smtClean="0"/>
              <a:t>Диафрагмальные техники в лимфодренаже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Волновой помпаж всего тела. Работа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Техники для работы с основными органами лимфосистемы. Работа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Техники для работы с вторичными органами лимфосистемы. Работа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Освобождение и дренирование </a:t>
            </a:r>
            <a:r>
              <a:rPr lang="ru-RU" dirty="0" err="1" smtClean="0"/>
              <a:t>лимфоузлов</a:t>
            </a:r>
            <a:r>
              <a:rPr lang="ru-RU" dirty="0" smtClean="0"/>
              <a:t>. Работа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Техники на нижних конечностях с суставами и с нервами. Работа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err="1" smtClean="0"/>
              <a:t>Глубокотканные</a:t>
            </a:r>
            <a:r>
              <a:rPr lang="ru-RU" dirty="0" smtClean="0"/>
              <a:t> техники. Работа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Вибрационно-динамические методики в лимфодренаже. Работа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ЛФК и самокоррекция дисфункций лимфатической системы.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подсознанием - 3. Личность. ЭГО.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 дня)</a:t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Упражнения на развитие способности понимать, слушать и слышать себя и других людей. Навык необходимый для эффективной работы с людьми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Упражнение "Образ и Я" для понимания работы подсознательных процессов. Алгоритм терапевтического диалога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Терапевтический диалог. Часто используемые фразы. Базовые вопросы «чистого языка» Дэвида </a:t>
            </a:r>
            <a:r>
              <a:rPr lang="ru-RU" dirty="0" err="1" smtClean="0"/>
              <a:t>Гроува</a:t>
            </a:r>
            <a:endParaRPr lang="ru-RU" b="1" dirty="0" smtClean="0"/>
          </a:p>
          <a:p>
            <a:r>
              <a:rPr lang="ru-RU" dirty="0" smtClean="0"/>
              <a:t>Техника в парах «Часть как целое</a:t>
            </a:r>
            <a:r>
              <a:rPr lang="ru-RU" dirty="0" smtClean="0"/>
              <a:t>»</a:t>
            </a:r>
            <a:endParaRPr lang="ru-RU" b="1" dirty="0" smtClean="0"/>
          </a:p>
          <a:p>
            <a:r>
              <a:rPr lang="ru-RU" dirty="0" smtClean="0"/>
              <a:t>Личность. Теория и практика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Терапевтический диалог Кто я, какой (какая) я ?" Что я хочу, что я могу</a:t>
            </a:r>
            <a:r>
              <a:rPr lang="ru-RU" dirty="0" smtClean="0"/>
              <a:t>?</a:t>
            </a:r>
            <a:endParaRPr lang="ru-RU" b="1" dirty="0" smtClean="0"/>
          </a:p>
          <a:p>
            <a:r>
              <a:rPr lang="ru-RU" dirty="0" smtClean="0"/>
              <a:t>Работа с энергетической матрицей личности. Направленная визуализация. Терапевтический диалог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Упражнение на понимание своих глубинных подсознательных проблем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Техника интеграции внутреннего опыта. Практика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ЭГО. Теория и практические упражнения по развитию стабильного и сильного ЭГО. Направленная визуализация, терапевтический диалог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Работа с энергетической матрицей ЭГО. Терапевтический диалог.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подсознанием – 4. Архетипы. Восстановление целостности.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0200"/>
            <a:ext cx="8496944" cy="4997152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Баланс духовного, социального и материального.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Структура личности по Юнгу. Коллективное бессознательное и его роль в нашей жизни. Важнейшие архетипы: Персона, </a:t>
            </a:r>
            <a:r>
              <a:rPr lang="ru-RU" dirty="0" err="1" smtClean="0"/>
              <a:t>Анима</a:t>
            </a:r>
            <a:r>
              <a:rPr lang="ru-RU" dirty="0" smtClean="0"/>
              <a:t>. </a:t>
            </a:r>
            <a:r>
              <a:rPr lang="ru-RU" dirty="0" err="1" smtClean="0"/>
              <a:t>Анимус</a:t>
            </a:r>
            <a:r>
              <a:rPr lang="ru-RU" dirty="0" smtClean="0"/>
              <a:t>, Тень, Самость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Техника «Мир без меня», направлено на внутреннее самопознание. Практика групповая. Техника «Кто я?», «Чем бы вы занимались, если бы были здоровы? Практика в малых группах. Упражнение «Стратегии успеха». Практика в малых группах. Техника «Реальное -Я», «</a:t>
            </a:r>
            <a:r>
              <a:rPr lang="ru-RU" dirty="0" err="1" smtClean="0"/>
              <a:t>Идеальное-Я</a:t>
            </a:r>
            <a:r>
              <a:rPr lang="ru-RU" dirty="0" smtClean="0"/>
              <a:t>». Практика в малых группах. Техника «Власть над окружающим миром и способность им управлять</a:t>
            </a:r>
            <a:r>
              <a:rPr lang="ru-RU" dirty="0" smtClean="0"/>
              <a:t>».</a:t>
            </a:r>
            <a:endParaRPr lang="ru-RU" b="1" dirty="0" smtClean="0"/>
          </a:p>
          <a:p>
            <a:r>
              <a:rPr lang="ru-RU" dirty="0" smtClean="0"/>
              <a:t>Подстройка, отвлечение и использование доминантного полушария. Получение доступа к </a:t>
            </a:r>
            <a:r>
              <a:rPr lang="ru-RU" dirty="0" err="1" smtClean="0"/>
              <a:t>недоминантному</a:t>
            </a:r>
            <a:r>
              <a:rPr lang="ru-RU" dirty="0" smtClean="0"/>
              <a:t> полушарию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Техника для работы с негативными эмоциями.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Метафоры и их роль в терапевтическом диалоге. Исцеляющая метафора.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Упражнение «Персона. Тень». Практика в парах. Персона, Тень. Терапевтический диалог. Интеграция осознанной Тени в матрицу Личности. Практика в парах. </a:t>
            </a:r>
            <a:endParaRPr lang="ru-RU" b="1" dirty="0" smtClean="0"/>
          </a:p>
          <a:p>
            <a:r>
              <a:rPr lang="ru-RU" dirty="0" err="1" smtClean="0"/>
              <a:t>Анима</a:t>
            </a:r>
            <a:r>
              <a:rPr lang="ru-RU" dirty="0" smtClean="0"/>
              <a:t> и </a:t>
            </a:r>
            <a:r>
              <a:rPr lang="ru-RU" dirty="0" err="1" smtClean="0"/>
              <a:t>Анимус</a:t>
            </a:r>
            <a:r>
              <a:rPr lang="ru-RU" dirty="0" smtClean="0"/>
              <a:t>, структура, проблемы </a:t>
            </a:r>
            <a:r>
              <a:rPr lang="ru-RU" dirty="0" err="1" smtClean="0"/>
              <a:t>индивидуации</a:t>
            </a:r>
            <a:r>
              <a:rPr lang="ru-RU" dirty="0" smtClean="0"/>
              <a:t>, </a:t>
            </a:r>
            <a:r>
              <a:rPr lang="ru-RU" dirty="0" err="1" smtClean="0"/>
              <a:t>проблемы</a:t>
            </a:r>
            <a:r>
              <a:rPr lang="ru-RU" dirty="0" smtClean="0"/>
              <a:t> личностного развития. Функционирование самой стратегии </a:t>
            </a:r>
            <a:r>
              <a:rPr lang="ru-RU" dirty="0" err="1" smtClean="0"/>
              <a:t>индивидуации</a:t>
            </a:r>
            <a:r>
              <a:rPr lang="ru-RU" dirty="0" smtClean="0"/>
              <a:t> через содержательный анализ </a:t>
            </a:r>
            <a:r>
              <a:rPr lang="ru-RU" dirty="0" err="1" smtClean="0"/>
              <a:t>Анимы</a:t>
            </a:r>
            <a:r>
              <a:rPr lang="ru-RU" dirty="0" smtClean="0"/>
              <a:t> и </a:t>
            </a:r>
            <a:r>
              <a:rPr lang="ru-RU" dirty="0" err="1" smtClean="0"/>
              <a:t>Анимуса</a:t>
            </a:r>
            <a:r>
              <a:rPr lang="ru-RU" dirty="0" smtClean="0"/>
              <a:t> в 4 архетипах и 12 качествах. Техника «Образ идеального мужчины, идеальной женщины». Практика в парах. (Затирание образа идеального </a:t>
            </a:r>
            <a:r>
              <a:rPr lang="ru-RU" dirty="0" err="1" smtClean="0"/>
              <a:t>мужчинв</a:t>
            </a:r>
            <a:r>
              <a:rPr lang="ru-RU" dirty="0" smtClean="0"/>
              <a:t> и идеальной женщины у </a:t>
            </a:r>
            <a:r>
              <a:rPr lang="ru-RU" dirty="0" err="1" smtClean="0"/>
              <a:t>Халваши</a:t>
            </a:r>
            <a:r>
              <a:rPr lang="ru-RU" dirty="0" smtClean="0"/>
              <a:t>». </a:t>
            </a:r>
            <a:r>
              <a:rPr lang="ru-RU" dirty="0" err="1" smtClean="0"/>
              <a:t>Анима</a:t>
            </a:r>
            <a:r>
              <a:rPr lang="ru-RU" dirty="0" smtClean="0"/>
              <a:t> и </a:t>
            </a:r>
            <a:r>
              <a:rPr lang="ru-RU" dirty="0" err="1" smtClean="0"/>
              <a:t>Анимус</a:t>
            </a:r>
            <a:r>
              <a:rPr lang="ru-RU" dirty="0" smtClean="0"/>
              <a:t>. Терапевтический диалог. Практика в </a:t>
            </a:r>
            <a:r>
              <a:rPr lang="ru-RU" dirty="0" smtClean="0"/>
              <a:t>парах</a:t>
            </a:r>
            <a:endParaRPr lang="ru-RU" b="1" dirty="0" smtClean="0"/>
          </a:p>
          <a:p>
            <a:r>
              <a:rPr lang="ru-RU" dirty="0" smtClean="0"/>
              <a:t>Самость. Взрослая личность. Интеграция всех архетипов в личный опыт человека. Терапевтический диалог.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подсознанием – 5. Род и его влияние на жизнь человека.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D:\0 Видео, фото\женская сил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628800"/>
            <a:ext cx="3290664" cy="42847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Чакры 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позиции восточной и западной медицины – 3. Чакры и раскрытие потенциальных возможностей человека  (3 дня)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fontScale="40000" lnSpcReduction="20000"/>
          </a:bodyPr>
          <a:lstStyle/>
          <a:p>
            <a:r>
              <a:rPr lang="ru-RU" dirty="0" smtClean="0"/>
              <a:t>Центральная линия, ее роль в </a:t>
            </a:r>
            <a:r>
              <a:rPr lang="ru-RU" dirty="0" err="1" smtClean="0"/>
              <a:t>чакральной</a:t>
            </a:r>
            <a:r>
              <a:rPr lang="ru-RU" dirty="0" smtClean="0"/>
              <a:t> системе и в жизни человека. Восстановление и синхронизация с чакрами.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Стержень личности, его важность и его формирование и его связь с чакрами.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err="1" smtClean="0"/>
              <a:t>Чакральное</a:t>
            </a:r>
            <a:r>
              <a:rPr lang="ru-RU" dirty="0" smtClean="0"/>
              <a:t> упражнение для повышения уверенности в себе. Групповая практика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Правая сердечная чакра и ее связь с </a:t>
            </a:r>
            <a:r>
              <a:rPr lang="ru-RU" dirty="0" err="1" smtClean="0"/>
              <a:t>Анахатой</a:t>
            </a:r>
            <a:r>
              <a:rPr lang="ru-RU" dirty="0" smtClean="0"/>
              <a:t> и эмоциями человека.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Работа с пальцевыми чакрами и каналом на стопах и руках.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err="1" smtClean="0"/>
              <a:t>Чакральная</a:t>
            </a:r>
            <a:r>
              <a:rPr lang="ru-RU" dirty="0" smtClean="0"/>
              <a:t> стопа для более эффективного заземления. Теория и практика групповая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err="1" smtClean="0"/>
              <a:t>Чакральная</a:t>
            </a:r>
            <a:r>
              <a:rPr lang="ru-RU" dirty="0" smtClean="0"/>
              <a:t> терапевтическая техника «Моя ресурсная дорога жизни». Теория и практика в </a:t>
            </a:r>
            <a:r>
              <a:rPr lang="ru-RU" dirty="0" smtClean="0"/>
              <a:t>парах</a:t>
            </a:r>
            <a:endParaRPr lang="ru-RU" b="1" dirty="0" smtClean="0"/>
          </a:p>
          <a:p>
            <a:r>
              <a:rPr lang="ru-RU" dirty="0" smtClean="0"/>
              <a:t>Время и чакры. </a:t>
            </a:r>
            <a:r>
              <a:rPr lang="ru-RU" dirty="0" err="1" smtClean="0"/>
              <a:t>Телесно-чакральное</a:t>
            </a:r>
            <a:r>
              <a:rPr lang="ru-RU" dirty="0" smtClean="0"/>
              <a:t> структурирование времени и пространства.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Чакры в шаманизме. Возвращение частей души. Теория и практика групповая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Раскрытие потенциальных возможностей чакр и их связь с потенциальными возможностями человека.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Дополнительные чакры, связанные с </a:t>
            </a:r>
            <a:r>
              <a:rPr lang="ru-RU" dirty="0" err="1" smtClean="0"/>
              <a:t>Аджной</a:t>
            </a:r>
            <a:r>
              <a:rPr lang="ru-RU" dirty="0" smtClean="0"/>
              <a:t>. Формирование «Ока Шивы».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Чакра «Сома» и ее роль в формировании троякой энергии от трех основных энергетических каналов.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Формирование энергетической структуры для ясновидения, </a:t>
            </a:r>
            <a:r>
              <a:rPr lang="ru-RU" dirty="0" err="1" smtClean="0"/>
              <a:t>яснознания</a:t>
            </a:r>
            <a:r>
              <a:rPr lang="ru-RU" dirty="0" smtClean="0"/>
              <a:t>, </a:t>
            </a:r>
            <a:r>
              <a:rPr lang="ru-RU" dirty="0" err="1" smtClean="0"/>
              <a:t>яснослышания</a:t>
            </a:r>
            <a:r>
              <a:rPr lang="ru-RU" dirty="0" smtClean="0"/>
              <a:t>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Чакры и энергетические поля человека. Работа с чакрами, с эфирным, ментальным и эмоциональным полем. Теория и практика в парах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dirty="0" smtClean="0"/>
              <a:t>Интеграция опыта прошлого в настоящее и формирование позитивного опыта для будущего. Изменение паттерна поведение через </a:t>
            </a:r>
            <a:r>
              <a:rPr lang="ru-RU" dirty="0" err="1" smtClean="0"/>
              <a:t>чакральную</a:t>
            </a:r>
            <a:r>
              <a:rPr lang="ru-RU" dirty="0" smtClean="0"/>
              <a:t> работу. Теория и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Холистический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палсинг (1день)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340768"/>
            <a:ext cx="8280920" cy="5328592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Холистический палсинг, область применения, показания и противопоказания 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dirty="0" smtClean="0"/>
              <a:t>История возникновения палсинга 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dirty="0" smtClean="0"/>
              <a:t>Области применения </a:t>
            </a:r>
          </a:p>
          <a:p>
            <a:r>
              <a:rPr lang="ru-RU" dirty="0" smtClean="0"/>
              <a:t>• </a:t>
            </a:r>
            <a:r>
              <a:rPr lang="ru-RU" dirty="0" smtClean="0"/>
              <a:t>Показания и противопоказания к проведению 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dirty="0" smtClean="0"/>
              <a:t>Основные принципы холистического пансинга </a:t>
            </a:r>
            <a:endParaRPr lang="ru-RU" b="1" dirty="0" smtClean="0"/>
          </a:p>
          <a:p>
            <a:endParaRPr lang="ru-RU" dirty="0" smtClean="0"/>
          </a:p>
          <a:p>
            <a:r>
              <a:rPr lang="ru-RU" dirty="0" smtClean="0"/>
              <a:t>Основы </a:t>
            </a:r>
            <a:r>
              <a:rPr lang="ru-RU" dirty="0" smtClean="0"/>
              <a:t>практических навыков пальпации, необходимых для работы (работа с воздушными шариками и друг с другом</a:t>
            </a:r>
            <a:r>
              <a:rPr lang="ru-RU" dirty="0" smtClean="0"/>
              <a:t>)</a:t>
            </a:r>
            <a:endParaRPr lang="ru-RU" b="1" dirty="0" smtClean="0"/>
          </a:p>
          <a:p>
            <a:endParaRPr lang="ru-RU" dirty="0" smtClean="0"/>
          </a:p>
          <a:p>
            <a:r>
              <a:rPr lang="ru-RU" dirty="0" smtClean="0"/>
              <a:t>Мастер класс</a:t>
            </a:r>
            <a:endParaRPr lang="ru-RU" b="1" dirty="0" smtClean="0"/>
          </a:p>
          <a:p>
            <a:endParaRPr lang="ru-RU" dirty="0" smtClean="0"/>
          </a:p>
          <a:p>
            <a:r>
              <a:rPr lang="ru-RU" dirty="0" smtClean="0"/>
              <a:t>Практическая </a:t>
            </a:r>
            <a:r>
              <a:rPr lang="ru-RU" dirty="0" smtClean="0"/>
              <a:t>отработка навыков 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dirty="0" smtClean="0"/>
              <a:t>Пульсационный массаж в положении пациента лежа на животе 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dirty="0" smtClean="0"/>
              <a:t>Пульсационный массаж в положении пациента лежа на спине </a:t>
            </a:r>
          </a:p>
          <a:p>
            <a:r>
              <a:rPr lang="ru-RU" dirty="0" smtClean="0"/>
              <a:t>• </a:t>
            </a:r>
            <a:r>
              <a:rPr lang="ru-RU" dirty="0" smtClean="0"/>
              <a:t>Пульсационный массаж в положении пациента лежа на боку 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dirty="0" smtClean="0"/>
              <a:t>Включение элементов холистического палсинга в другие техники массажа 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Личностная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терапия (тренинги личностного роста) 4 тренинга или выездной тренинг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916832"/>
            <a:ext cx="1961964" cy="261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429000"/>
            <a:ext cx="237626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D:\0 Видео, фото\Выездные тренинги\photo_2023-04-23_20-17-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700808"/>
            <a:ext cx="1961964" cy="2615952"/>
          </a:xfrm>
          <a:prstGeom prst="rect">
            <a:avLst/>
          </a:prstGeom>
          <a:noFill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700808"/>
            <a:ext cx="3240021" cy="243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293096"/>
            <a:ext cx="1799946" cy="2399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4797152"/>
            <a:ext cx="240026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4869160"/>
            <a:ext cx="1703851" cy="12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3400</Words>
  <Application>Microsoft Office PowerPoint</Application>
  <PresentationFormat>Экран (4:3)</PresentationFormat>
  <Paragraphs>367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Холистическое восстановление организма.  Мастер-холистик. АП 3.  С правом преподавания. </vt:lpstr>
      <vt:lpstr>Слайд 2</vt:lpstr>
      <vt:lpstr>Слайд 3</vt:lpstr>
      <vt:lpstr>Слайд 4</vt:lpstr>
      <vt:lpstr> Профессиональный уровень   Мастер – холистик </vt:lpstr>
      <vt:lpstr>Слайд 6</vt:lpstr>
      <vt:lpstr>Пальпация и перцепция (2 дня) </vt:lpstr>
      <vt:lpstr>Работа с подсознанием- 1. Основы психологического сопровождения. Сущностная трансформация (3 дня) </vt:lpstr>
      <vt:lpstr> Работа с подсознанием- 2. Работа с триединым мозгом. Интеграция души и тела. Восстановление ресурсов данных нам  от рождения. (3 дня) </vt:lpstr>
      <vt:lpstr>Функциональное восстановление внутренних органов. Модуль 1   (3дня)</vt:lpstr>
      <vt:lpstr>Функциональное восстановление внутренних органов. Модуль 2   (3дня)</vt:lpstr>
      <vt:lpstr>Чакры с позиции восточной медицины -  1.  Основы работы с чакрами и их связь с мозгом, с нервными сплетениями и эндокринными железами. (2 дня)</vt:lpstr>
      <vt:lpstr> Чакры с позиции восточной медицины – 2. Основные и дополнительные чакры и их влияние на нашу жизнь.  (2 дня)  </vt:lpstr>
      <vt:lpstr> Работа с системами организма. Восстановление матрицы систем. (2 дня)  </vt:lpstr>
      <vt:lpstr>Слайд 15</vt:lpstr>
      <vt:lpstr> Фасциальное восстановление тела – 1.  (3 дня ) </vt:lpstr>
      <vt:lpstr>Фасциальное восстановление тела – 2. (3 дня ) </vt:lpstr>
      <vt:lpstr> Холистическое восстановление лимфатической системы (2 дня) </vt:lpstr>
      <vt:lpstr> Работа с подсознанием - 3. Личность. ЭГО.  (2 дня) </vt:lpstr>
      <vt:lpstr> Работа с подсознанием – 4. Архетипы. Восстановление целостности.  </vt:lpstr>
      <vt:lpstr> Работа с подсознанием – 5. Род и его влияние на жизнь человека. </vt:lpstr>
      <vt:lpstr>  Чакры с позиции восточной и западной медицины – 3. Чакры и раскрытие потенциальных возможностей человека  (3 дня) </vt:lpstr>
      <vt:lpstr> Холистический палсинг (1день) </vt:lpstr>
      <vt:lpstr> Личностная терапия (тренинги личностного роста) 4 тренинга или выездной тренинг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Холистическое восстановление организма.  Синтез западных и восточных традиций и практик. </dc:title>
  <dc:creator>Inna Smirnova</dc:creator>
  <cp:lastModifiedBy>Inna Smirnova</cp:lastModifiedBy>
  <cp:revision>12</cp:revision>
  <dcterms:created xsi:type="dcterms:W3CDTF">2021-12-31T11:18:05Z</dcterms:created>
  <dcterms:modified xsi:type="dcterms:W3CDTF">2024-10-01T11:06:35Z</dcterms:modified>
</cp:coreProperties>
</file>