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8" r:id="rId3"/>
    <p:sldId id="277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68" r:id="rId15"/>
    <p:sldId id="279" r:id="rId16"/>
    <p:sldId id="280" r:id="rId17"/>
    <p:sldId id="270" r:id="rId18"/>
    <p:sldId id="271" r:id="rId19"/>
    <p:sldId id="272" r:id="rId20"/>
    <p:sldId id="273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 autoAdjust="0"/>
    <p:restoredTop sz="94665" autoAdjust="0"/>
  </p:normalViewPr>
  <p:slideViewPr>
    <p:cSldViewPr>
      <p:cViewPr varScale="1">
        <p:scale>
          <a:sx n="99" d="100"/>
          <a:sy n="99" d="100"/>
        </p:scale>
        <p:origin x="-888" y="-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9BE2D-1AE5-4E75-95FD-0C084CCE3EFD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F1F5E1-B2CE-409F-BDFB-2FF96FF914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Возможность стать членом </a:t>
            </a:r>
            <a:r>
              <a:rPr lang="ru-RU" dirty="0" err="1" smtClean="0"/>
              <a:t>Асооциации</a:t>
            </a:r>
            <a:r>
              <a:rPr lang="ru-RU" dirty="0" smtClean="0"/>
              <a:t> и получить специалиста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1F5E1-B2CE-409F-BDFB-2FF96FF914A9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0 Видео, фото\Фото\2024\photo_2024-03-24_15-11-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76672"/>
            <a:ext cx="4464496" cy="604867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76672"/>
            <a:ext cx="4248472" cy="6048672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i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Восстановление </a:t>
            </a:r>
            <a:r>
              <a:rPr lang="ru-RU" sz="3600" b="1" i="1" dirty="0" err="1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психоэмоционального</a:t>
            </a:r>
            <a:r>
              <a:rPr lang="ru-RU" sz="3600" b="1" i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состояния с помощью </a:t>
            </a:r>
            <a:r>
              <a:rPr lang="ru-RU" sz="36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i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телесно-ориентированных практик</a:t>
            </a:r>
            <a:br>
              <a:rPr lang="ru-RU" sz="3600" b="1" i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i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355160" cy="106613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состоит из 2 частей:</a:t>
            </a:r>
            <a:endParaRPr lang="ru-RU" b="1" dirty="0">
              <a:ln w="12700">
                <a:solidFill>
                  <a:srgbClr val="00B05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/>
              <a:t>1. Годовое </a:t>
            </a:r>
            <a:r>
              <a:rPr lang="ru-RU" b="1" dirty="0" err="1" smtClean="0"/>
              <a:t>онлайн</a:t>
            </a:r>
            <a:r>
              <a:rPr lang="ru-RU" b="1" dirty="0" smtClean="0"/>
              <a:t> обучение по психологическому восстановлению человека - 10 модулей с практическими заданиями (</a:t>
            </a:r>
            <a:r>
              <a:rPr lang="ru-RU" b="1" dirty="0" err="1" smtClean="0"/>
              <a:t>онлайн</a:t>
            </a:r>
            <a:r>
              <a:rPr lang="ru-RU" b="1" dirty="0" smtClean="0"/>
              <a:t>) </a:t>
            </a:r>
          </a:p>
          <a:p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2. Годовое </a:t>
            </a:r>
            <a:r>
              <a:rPr lang="ru-RU" b="1" dirty="0" err="1" smtClean="0"/>
              <a:t>офлайн</a:t>
            </a:r>
            <a:r>
              <a:rPr lang="ru-RU" b="1" dirty="0" smtClean="0"/>
              <a:t> обучение по телесно-ориентированному восстановлению базовых личностных нарушений (ТОП)</a:t>
            </a:r>
            <a:r>
              <a:rPr lang="ru-RU" dirty="0" smtClean="0"/>
              <a:t> - </a:t>
            </a:r>
            <a:r>
              <a:rPr lang="ru-RU" b="1" dirty="0" smtClean="0"/>
              <a:t>5 </a:t>
            </a:r>
            <a:r>
              <a:rPr lang="ru-RU" b="1" dirty="0" err="1" smtClean="0"/>
              <a:t>ТОПов</a:t>
            </a:r>
            <a:r>
              <a:rPr lang="ru-RU" b="1" dirty="0" smtClean="0"/>
              <a:t> (</a:t>
            </a:r>
            <a:r>
              <a:rPr lang="ru-RU" b="1" dirty="0" err="1" smtClean="0"/>
              <a:t>офлайн</a:t>
            </a:r>
            <a:r>
              <a:rPr lang="ru-RU" b="1" dirty="0" smtClean="0"/>
              <a:t>)</a:t>
            </a:r>
            <a:endParaRPr lang="ru-RU" dirty="0" smtClean="0"/>
          </a:p>
          <a:p>
            <a:pPr lvl="0"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4625"/>
            <a:ext cx="4067944" cy="582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9" y="1312584"/>
            <a:ext cx="3600400" cy="5545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76056" y="5733256"/>
            <a:ext cx="37444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Свидетельство, которое вы получаете после завершения обучения по данной программе.</a:t>
            </a:r>
            <a:endParaRPr lang="ru-RU" b="1" dirty="0">
              <a:ln w="12700">
                <a:solidFill>
                  <a:srgbClr val="FFFF00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 прохождении программы выдается Свидетельство от Ассоциации и также можно стать членом Ассоциации и получить специалиста по оздоровлению.</a:t>
            </a:r>
            <a:endParaRPr lang="ru-RU" b="1" dirty="0">
              <a:ln w="12700">
                <a:solidFill>
                  <a:srgbClr val="FFFF00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Годовое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онлайн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обучение по психологическому восстановлению человека - 10 модулей с практическими заданиями (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онлайн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00808"/>
            <a:ext cx="8147248" cy="4680520"/>
          </a:xfrm>
        </p:spPr>
        <p:txBody>
          <a:bodyPr>
            <a:normAutofit fontScale="6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Психотравмирующие факторы и  их последствия. Методики. Алгоритм работы.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Кризисы и их влияние на нашу жизнь.  Выход из кризиса.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Особенности диалога в телесных практиках.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Вредные привычки и деструктивные паттерны поведения, ведущие к зависимости и созависимости.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Страх. Вина. Неуверенность. Техники самопомощи и профессиональной помощи людям. 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Стыд. Гнев. Обида. Техники самопомощи и профессиональной помощи людям. 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Насилие. Горе. Измена. Техники самопомощи и профессиональной помощи людям. 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Работа с ресурсами, опорами, границами личности.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Автоматические мысли. Метафоры.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Профессиональное выгорание. Плохое самочувствие после работы с людьми.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Модуль 1 Психотравмирующие факторы и  их последствия. Методики. Алгоритм работы.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61456"/>
            <a:ext cx="8219256" cy="4563888"/>
          </a:xfrm>
        </p:spPr>
        <p:txBody>
          <a:bodyPr>
            <a:normAutofit fontScale="4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Психотравмирующие факторы и стресс. Характеристика и последствия. Реакции в мозгах.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Стресс – реакция организма. Стресс как комплекс реакций.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Ядро травматической реакции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Пять травматических реакций, которые мешают человеку быть самим собой и приводят к серьезным психосоматическим нарушениям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Виды травмирующих ситуаций по </a:t>
            </a:r>
            <a:r>
              <a:rPr lang="ru-RU" sz="3400" dirty="0" err="1" smtClean="0"/>
              <a:t>Рупперту</a:t>
            </a:r>
            <a:r>
              <a:rPr lang="ru-RU" sz="3400" dirty="0" smtClean="0"/>
              <a:t>: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Последствия различных типов травм в нескольких поколениях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Методы нейтрализации стресса. Практика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Механизмы психологической защиты. Практика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Механизмы нарушения саморегуляции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Трансформация информации при общении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Способы выхода из травмирующей ситуации. Практика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Сферы разрешения конфликта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Расщепление личности после травматического опыта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Разрушение базовых иллюзий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Основные правила помощи. Алгоритм работы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Терапия Питера Левина (</a:t>
            </a:r>
            <a:r>
              <a:rPr lang="ru-RU" sz="3400" dirty="0" err="1" smtClean="0"/>
              <a:t>Somatic</a:t>
            </a:r>
            <a:r>
              <a:rPr lang="ru-RU" sz="3400" dirty="0" smtClean="0"/>
              <a:t> </a:t>
            </a:r>
            <a:r>
              <a:rPr lang="ru-RU" sz="3400" dirty="0" err="1" smtClean="0"/>
              <a:t>Experience</a:t>
            </a:r>
            <a:r>
              <a:rPr lang="ru-RU" sz="3400" dirty="0" smtClean="0"/>
              <a:t>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ДПДГ (Десенсибилизация и переработка с помощью движений глаз)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Естественные способы регуляции организма и </a:t>
            </a:r>
            <a:r>
              <a:rPr lang="ru-RU" sz="3400" dirty="0" err="1" smtClean="0"/>
              <a:t>саморегуляция</a:t>
            </a:r>
            <a:r>
              <a:rPr lang="ru-RU" sz="3400" dirty="0" smtClean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Техники быстрой и эффективной помощи при стрессе. Практика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Модуль 2 Кризисы и их влияние на нашу жизнь.  Выход из кризиса.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Понятие кризисной ситуации, кризиса, </a:t>
            </a:r>
            <a:r>
              <a:rPr lang="ru-RU" sz="3400" dirty="0" err="1" smtClean="0"/>
              <a:t>внутриличностного</a:t>
            </a:r>
            <a:r>
              <a:rPr lang="ru-RU" sz="3400" dirty="0" smtClean="0"/>
              <a:t> кризиса.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Внутренние и внешние кризисы. Их  фазы и стадии развития.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Способы выхода из кризиса.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Нормативные кризисы личности – возрастные кризисы.  </a:t>
            </a:r>
            <a:r>
              <a:rPr lang="ru-RU" sz="3400" dirty="0" err="1" smtClean="0"/>
              <a:t>Нормативно-профессиональне</a:t>
            </a:r>
            <a:r>
              <a:rPr lang="ru-RU" sz="3400" dirty="0" smtClean="0"/>
              <a:t> кризисы. Особенности, причины и способы их преодоления.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Семь этапов рождения.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err="1" smtClean="0"/>
              <a:t>Противострессовое</a:t>
            </a:r>
            <a:r>
              <a:rPr lang="ru-RU" sz="3400" dirty="0" smtClean="0"/>
              <a:t> дыхание. Практика.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Психосоциальная модель развития личности и кризисы, сопутствующие каждому этапу развития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Десять критических точек в развитии семьи.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Дорога твоей жизни. Практика.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Ненормативные психические, семейные, профессиональнее  кризисы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Я, тело, психические защиты, контейнер. Взгляд на травму снаружи и внутри.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Основные принципы Милтона </a:t>
            </a:r>
            <a:r>
              <a:rPr lang="ru-RU" sz="3400" dirty="0" err="1" smtClean="0"/>
              <a:t>Эриксона</a:t>
            </a:r>
            <a:endParaRPr lang="ru-RU" sz="34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Общение как причина психологического стресса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4 стереотипа поведения в конфликтной ситуации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Ожидания и как они контролируют нашу жизнь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Техники по выходу из кризисных ситуаций. Практика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Модуль 3 Особенности диалога в телесных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практиках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Запрос и его важность для эффективной работы с травмой.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Перенос, </a:t>
            </a:r>
            <a:r>
              <a:rPr lang="ru-RU" sz="1600" dirty="0" err="1" smtClean="0"/>
              <a:t>контроперенос</a:t>
            </a:r>
            <a:r>
              <a:rPr lang="ru-RU" sz="1600" dirty="0" smtClean="0"/>
              <a:t>. Как с этим работать.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Сопротивление и нюансы работы с ним. Методы борьбы и способы преодоления  внутреннего сопротивления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Репрезентативные системы. Как правильно их использовать в работе и в общении с людьми.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Ведущий язык и эффективная работа с травмой.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Глубинное погружение в подсознание. Как быстро и эффективно это сделать. 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Методики как быстро и эффективно распаковать из подсознания воспоминания о травме.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Техники, которые помогают увидеть и понять глубинную причину  травмы, ситуации.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Проблема и результат. 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Проработка через диалог 5 основных травматических реакций, которые мешают человеку быть самим собой и приводят к серьезным психосоматическим нарушениям. Практика.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Проработка через диалог кризисных моментов на каждом этапе возрастного кризисного развития. Практика.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Разбор личных травм. Обобщение и закрепление пройденного  материала. Как более эффективно использовать пройденные техники, чтобы  достичь отличного результата.</a:t>
            </a:r>
          </a:p>
          <a:p>
            <a:pPr marL="514350" indent="-514350">
              <a:buFont typeface="+mj-lt"/>
              <a:buAutoNum type="arabicPeriod"/>
            </a:pPr>
            <a:endParaRPr lang="ru-RU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Модуль 4 Вредные привычки и деструктивные паттерны поведения, ведущие к зависимости и созависимости.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060848"/>
            <a:ext cx="8363272" cy="4392488"/>
          </a:xfrm>
        </p:spPr>
        <p:txBody>
          <a:bodyPr>
            <a:normAutofit fontScale="4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Понятие, признаки, виды.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Связь зависимости с критическими стадиями развития.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err="1" smtClean="0"/>
              <a:t>Нейробиология</a:t>
            </a:r>
            <a:r>
              <a:rPr lang="ru-RU" dirty="0" smtClean="0"/>
              <a:t> процессов.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Массаж мозгов. Техники на расслабление лобных долей.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Механизм формирование зависимости.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Чувство стыда и зависимость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Упражнение «Ощущение границ»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Алкоголизм. Фазы. Игра «Алкоголик»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Зависимость от убеждений.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Зависимость от еды, техники.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err="1" smtClean="0"/>
              <a:t>Лудомания</a:t>
            </a:r>
            <a:r>
              <a:rPr lang="ru-RU" dirty="0" smtClean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Любовная </a:t>
            </a:r>
            <a:r>
              <a:rPr lang="ru-RU" dirty="0" err="1" smtClean="0"/>
              <a:t>аддикция</a:t>
            </a:r>
            <a:r>
              <a:rPr lang="ru-RU" dirty="0" smtClean="0"/>
              <a:t>. Аддикция избегания.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Этапы развития любовной зависимости.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Тест «Выявление зависимости в чувстве любви»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«Идеальное свидание»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«Оседлать волну желаний»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 Неоконченные предложения»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Упражнение «Завершение </a:t>
            </a:r>
            <a:r>
              <a:rPr lang="ru-RU" dirty="0" err="1" smtClean="0"/>
              <a:t>гештальтов</a:t>
            </a:r>
            <a:r>
              <a:rPr lang="ru-RU" dirty="0" smtClean="0"/>
              <a:t> при любовной зависимости»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«Чего я хочу, когда хочу его/ее?»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Энергетические связи при зависимости. Техника.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Модуль 5 Страх. Вина. Неуверенность. Техники самопомощи и профессиональной помощи людям.  </a:t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88840"/>
            <a:ext cx="8219256" cy="4425355"/>
          </a:xfrm>
        </p:spPr>
        <p:txBody>
          <a:bodyPr>
            <a:normAutofit fontScale="4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Понятия страха и его синонимов.</a:t>
            </a:r>
            <a:r>
              <a:rPr lang="ru-RU" sz="4000" i="1" dirty="0" smtClean="0"/>
              <a:t> </a:t>
            </a:r>
            <a:endParaRPr lang="ru-RU" sz="40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Степени страха. Виды страха. 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Механизм запуска страха. Физиологические проявления страха.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Техники по самостоятельной работе со страхами или в профессиональной работе с детьми и взрослыми. Групповая работа и индивидуальная.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Вопросы, которые помогают быстро и эффективно справиться со страхами. Групповая работа.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Чувство вины. Возникновение. Вторичные выгоды.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Принципы работы с виной. Разбор принципов на  примере. Индивидуальная работа.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Образ вины. Техника. Групповая работа.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Техника на быстрое освобождение от негативных эмоций. Групповая работа.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Неуверенность в себе. Особенности и вторичные выгоды.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Уверенность, самооценка. Признаки уверенности и неуверенности. Как это правильно использовать в своей жизни.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Техника с неуверенностью и уверенностью «Зеркало души»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Домашнее задание 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Модуль 6 Стыд. Гнев. Обида. Техники самопомощи и профессиональной помощи людям.  </a:t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353347"/>
          </a:xfrm>
        </p:spPr>
        <p:txBody>
          <a:bodyPr>
            <a:normAutofit fontScale="7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Понятие стыда. Особенности и причина стыда.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Физиологическая реакция.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Компенсация стыда.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Понятие «здоровый стыд»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Упражнение «Осознание стыда». Базовые вопросы «чистого языка».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5 стадий работы со стыдом. Особенности работы со стыдом.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Злость. Гнев. Жалость. Понятие и взаимосвязи.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Психология гнева.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Тест «На сколько сильно вы гневаетесь?» 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Техники по работе со злостью и гневом.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Обида и ее 3 основные составляющие.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Техники по работе с обидой.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Модуль 7 Насилие. Горе. Измена. Техники самопомощи и профессиональной помощи людям.  </a:t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72816"/>
            <a:ext cx="8291264" cy="4824536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Синдром </a:t>
            </a:r>
            <a:r>
              <a:rPr lang="ru-RU" dirty="0" err="1" smtClean="0"/>
              <a:t>недолюбленности</a:t>
            </a:r>
            <a:r>
              <a:rPr lang="ru-RU" dirty="0" smtClean="0"/>
              <a:t> и техники по наполнению утраченной любви.</a:t>
            </a:r>
            <a:endParaRPr lang="ru-RU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Заземление как способ быстрого восстановления. Исследования и техники.</a:t>
            </a:r>
            <a:endParaRPr lang="ru-RU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Насилие: виды, циклы. Признаки подверженности. Эмоциональные реакции. Стадии исцеления.</a:t>
            </a:r>
            <a:endParaRPr lang="ru-RU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Горе. Потери. Характеристики, стадии, задачи.</a:t>
            </a:r>
            <a:endParaRPr lang="ru-RU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Техника по восстановлению целостности, освобождению от боли в сердце и восстановлению сил и энергии.</a:t>
            </a:r>
            <a:endParaRPr lang="ru-RU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Измена. Факторы, приводящие к измене. Реакция  на измену.</a:t>
            </a:r>
            <a:endParaRPr lang="ru-RU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Энергетические изменения и что с этим делать.</a:t>
            </a:r>
            <a:endParaRPr lang="ru-RU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Техника " Любящие глаза"</a:t>
            </a:r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Модуль 8 Работа с ресурсами, опорами, границами личности.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55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Ресурсы личности. Внутренние и внешние, их взаимосвязи. Круг ресурсов.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Упражнение для поиска ресурсов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«Подключение к ресурсам»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err="1" smtClean="0"/>
              <a:t>Внутриличностная</a:t>
            </a:r>
            <a:r>
              <a:rPr lang="ru-RU" dirty="0" smtClean="0"/>
              <a:t> интеграция. Техника «Стержень»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Отдача и прием. Техника, которая восстанавливает баланс между «дать» и «принять»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Эго-интеграция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Сенсорная система как ресурс. Техника «Использование сенсорной системы для восстановления ресурса»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ЧУДО и Вы (чувства, ум, деятельность, общество, игра воображения, вера)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Специальная биологическая программа. Причины блокировки энергии.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Стрессоустойчивость.</a:t>
            </a:r>
            <a:r>
              <a:rPr lang="ru-RU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dirty="0" smtClean="0"/>
              <a:t>Проблемно решающее поведение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Факторы наполнение энергией. Факторы потери энергии.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Границы. Рамки. Внутренние и внешние границы. Возраст их формирования.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«Мой дом – моя крепость». Восстановление безопасности.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«Мой ресурс». Использование якоря.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Модуль 9 Автоматические мысли. Метафоры.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Техника «3 маленьких шага к радости».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Техника на лучшее восприятие информации.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Техника на лучшее понимание метафор  «Монетки»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Метафоры в жизни. Метафорические выражения и их воздействие на наше подсознание.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Техника  «Метафора моей жизни».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Органическая речь. СЛОВА – РАЗРУШИТЕЛИ,</a:t>
            </a:r>
            <a:br>
              <a:rPr lang="ru-RU" sz="4500" dirty="0" smtClean="0"/>
            </a:br>
            <a:r>
              <a:rPr lang="ru-RU" sz="4500" dirty="0" smtClean="0"/>
              <a:t> которые создают и поддерживают болезнь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Техника «Песок времени»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Убеждения или автоматические мысли. Директивы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Когнитивная терапия. Этапы помощи. Иррациональные установки предрасполагающие к возникновению депрессивных переживаний.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err="1" smtClean="0"/>
              <a:t>Депрессогенные</a:t>
            </a:r>
            <a:r>
              <a:rPr lang="ru-RU" sz="4500" dirty="0" smtClean="0"/>
              <a:t> установки, основаны на теории долженствования.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4 группы иррациональных установок. Логическое переубеждение.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Техники проверки обоснованности неадаптивной автоматической мысли, когнитивное </a:t>
            </a:r>
            <a:r>
              <a:rPr lang="ru-RU" sz="4500" dirty="0" err="1" smtClean="0"/>
              <a:t>реконструирование</a:t>
            </a:r>
            <a:r>
              <a:rPr lang="ru-RU" sz="4500" dirty="0" smtClean="0"/>
              <a:t>. Групповая работа.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Техника «Дорога жизни»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Модуль 10 Профессиональное выгорание. Плохое самочувствие после работы с людьми. </a:t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«Мозговая разгрузка и снятие стресса»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Синдром профессионального (эмоционального выгорания).</a:t>
            </a:r>
            <a:r>
              <a:rPr lang="ru-RU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dirty="0" smtClean="0"/>
              <a:t>Признаки эмоционального выгорания.</a:t>
            </a:r>
            <a:r>
              <a:rPr lang="ru-RU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dirty="0" smtClean="0"/>
              <a:t>Факторы риска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Трехкомпонентная модель выгорания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Вторичная травма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5 стадий выгорания (согласно теории Гринберга)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Способы восстановления.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«Зачем я помогаю людям?»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Разбор причин помощи людям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Синдром </a:t>
            </a:r>
            <a:r>
              <a:rPr lang="ru-RU" dirty="0" err="1" smtClean="0"/>
              <a:t>спасательства</a:t>
            </a:r>
            <a:r>
              <a:rPr lang="ru-RU" dirty="0" smtClean="0"/>
              <a:t>. Стереотипы. Выход из игры.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Синдром самозванца.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Соматический резонанс.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Эмоциональные реакции в работе.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Особенности работы с людьми. Выход из контакта.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Колесо баланса.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Техники на глубинное понимание своей личной и профессиональной жизни.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«Изменение личностной истории»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Визуализированная </a:t>
            </a:r>
            <a:r>
              <a:rPr lang="ru-RU" dirty="0" err="1" smtClean="0"/>
              <a:t>медитациия</a:t>
            </a:r>
            <a:r>
              <a:rPr lang="ru-RU" dirty="0" smtClean="0"/>
              <a:t> «Древо моей жизни»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72494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Телесно-ориентированное восстановление базовых личностных нарушений</a:t>
            </a:r>
            <a:endParaRPr lang="ru-RU" dirty="0"/>
          </a:p>
        </p:txBody>
      </p:sp>
      <p:pic>
        <p:nvPicPr>
          <p:cNvPr id="5122" name="Picture 2" descr="https://i.ytimg.com/vi/zpo5p_0or5Q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420888"/>
            <a:ext cx="7552838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Телесно-ориентированное восстановление базовых личностных нарушений</a:t>
            </a: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204864"/>
            <a:ext cx="8147248" cy="4248472"/>
          </a:xfrm>
        </p:spPr>
        <p:txBody>
          <a:bodyPr>
            <a:normAutofit fontScale="6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ТОП-1 Этап процессуальности  </a:t>
            </a:r>
            <a:r>
              <a:rPr lang="ru-RU" dirty="0" smtClean="0"/>
              <a:t>(нарушения процессуальности,  </a:t>
            </a:r>
            <a:r>
              <a:rPr lang="ru-RU" dirty="0" err="1" smtClean="0"/>
              <a:t>самочувствования</a:t>
            </a:r>
            <a:r>
              <a:rPr lang="ru-RU" dirty="0" smtClean="0"/>
              <a:t>, </a:t>
            </a:r>
            <a:r>
              <a:rPr lang="ru-RU" dirty="0" err="1" smtClean="0"/>
              <a:t>самопринятия</a:t>
            </a:r>
            <a:r>
              <a:rPr lang="ru-RU" dirty="0" smtClean="0"/>
              <a:t>,  нарушение способности к принятию других)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ТОП - 2 Этап выстраивания границ </a:t>
            </a:r>
            <a:r>
              <a:rPr lang="ru-RU" dirty="0" smtClean="0"/>
              <a:t>(нарушение границ при вступлении в контакт, нарушение внутренних границ,  нарушение взаимодействия с внешними ограничениями, умение защищать собственные границы)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ТОП- 3 Этап произвольности </a:t>
            </a:r>
            <a:r>
              <a:rPr lang="ru-RU" dirty="0" smtClean="0"/>
              <a:t>(нарушение способности к достижению цели, нарушение самоконтроля)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ТОП - 4 Этап осмысления </a:t>
            </a:r>
            <a:r>
              <a:rPr lang="ru-RU" dirty="0" smtClean="0"/>
              <a:t>(осмысление собственной  жизненной стратегии, отношения с собой и окружающим миром, осознание собственных ресурсов и возможностей, изменение собственных привычных  паттернов)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ТОП - 5  Интеграция этапов взросления «Здоровая личность. Взросление и мудрость». </a:t>
            </a:r>
            <a:endParaRPr lang="ru-RU" dirty="0" smtClean="0"/>
          </a:p>
          <a:p>
            <a:pPr marL="514350" lvl="0" indent="-514350">
              <a:buFont typeface="+mj-lt"/>
              <a:buAutoNum type="arabicPeriod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lvl="0" indent="-514350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ТОП 1 Этап процессуальности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4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Теоретическая часть : </a:t>
            </a:r>
          </a:p>
          <a:p>
            <a:pPr marL="514350" lvl="0" indent="-514350">
              <a:buNone/>
            </a:pPr>
            <a:r>
              <a:rPr lang="ru-RU" dirty="0" smtClean="0"/>
              <a:t>            - телесно-ориентированное восстановление, основные понятия и базовые принципы    работы с телом; </a:t>
            </a:r>
          </a:p>
          <a:p>
            <a:pPr marL="514350" lvl="0" indent="-514350">
              <a:buNone/>
            </a:pPr>
            <a:r>
              <a:rPr lang="ru-RU" dirty="0" smtClean="0"/>
              <a:t>            - основные методы ТОП; </a:t>
            </a:r>
          </a:p>
          <a:p>
            <a:pPr marL="514350" lvl="0" indent="-514350">
              <a:buNone/>
            </a:pPr>
            <a:r>
              <a:rPr lang="ru-RU" dirty="0" smtClean="0"/>
              <a:t>            - профессиональное мышление, умение строить рабочие гипотезы, работать с переносом и </a:t>
            </a:r>
            <a:r>
              <a:rPr lang="ru-RU" dirty="0" err="1" smtClean="0"/>
              <a:t>контрпереносом</a:t>
            </a:r>
            <a:r>
              <a:rPr lang="ru-RU" dirty="0" smtClean="0"/>
              <a:t>, грамотно и эффективно обращаться с интенсивными реакциями клиентов;  </a:t>
            </a:r>
          </a:p>
          <a:p>
            <a:pPr marL="514350" lvl="0" indent="-514350">
              <a:buNone/>
            </a:pPr>
            <a:r>
              <a:rPr lang="ru-RU" dirty="0" smtClean="0"/>
              <a:t>            - периодизация раннего развития человека; </a:t>
            </a:r>
          </a:p>
          <a:p>
            <a:pPr marL="514350" lvl="0" indent="-514350">
              <a:buNone/>
            </a:pPr>
            <a:r>
              <a:rPr lang="ru-RU" dirty="0" smtClean="0"/>
              <a:t>            - первый этап развития -этап процессуальности; </a:t>
            </a:r>
          </a:p>
          <a:p>
            <a:pPr marL="514350" lvl="0" indent="-514350">
              <a:buNone/>
            </a:pPr>
            <a:r>
              <a:rPr lang="ru-RU" dirty="0" smtClean="0"/>
              <a:t>            - нарушения способности отпускать себя в процесс; </a:t>
            </a:r>
          </a:p>
          <a:p>
            <a:pPr marL="514350" lvl="0" indent="-514350">
              <a:buNone/>
            </a:pPr>
            <a:r>
              <a:rPr lang="ru-RU" dirty="0" smtClean="0"/>
              <a:t>            - нарушения способности чувствовать самого себя; </a:t>
            </a:r>
          </a:p>
          <a:p>
            <a:pPr marL="514350" lvl="0" indent="-514350">
              <a:buNone/>
            </a:pPr>
            <a:r>
              <a:rPr lang="ru-RU" dirty="0" smtClean="0"/>
              <a:t>            - нарушения способности принимать мир таким, какой он есть;</a:t>
            </a:r>
          </a:p>
          <a:p>
            <a:pPr marL="514350" lvl="0" indent="-514350">
              <a:buNone/>
            </a:pPr>
            <a:r>
              <a:rPr lang="ru-RU" dirty="0" smtClean="0"/>
              <a:t>            - нарушения способности принимать самого себя.</a:t>
            </a:r>
          </a:p>
          <a:p>
            <a:pPr marL="514350" lvl="0" indent="-514350">
              <a:buAutoNum type="arabicPeriod" startAt="2"/>
            </a:pPr>
            <a:r>
              <a:rPr lang="ru-RU" dirty="0" smtClean="0"/>
              <a:t>Упражнения для работы с нарушением процессуальности. Демонстрационные сессии, групповая работа, а также работа в парах и тройках.</a:t>
            </a:r>
          </a:p>
          <a:p>
            <a:pPr marL="514350" lvl="0" indent="-514350">
              <a:buAutoNum type="arabicPeriod" startAt="2"/>
            </a:pPr>
            <a:r>
              <a:rPr lang="ru-RU" dirty="0" smtClean="0"/>
              <a:t>Упражнения для работы с нарушениями самочувствия. Демонстрационные сессии, групповая работа, а также работа в парах и тройках.</a:t>
            </a:r>
          </a:p>
          <a:p>
            <a:pPr marL="514350" lvl="0" indent="-514350">
              <a:buNone/>
            </a:pPr>
            <a:r>
              <a:rPr lang="ru-RU" dirty="0" smtClean="0"/>
              <a:t>6.         Упражнения для работы с нарушениями </a:t>
            </a:r>
            <a:r>
              <a:rPr lang="ru-RU" dirty="0" err="1" smtClean="0"/>
              <a:t>самопринятия</a:t>
            </a:r>
            <a:r>
              <a:rPr lang="ru-RU" dirty="0" smtClean="0"/>
              <a:t>. Демонстрационные сессии, групповая работа, а также работа в парах и тройках.</a:t>
            </a:r>
          </a:p>
          <a:p>
            <a:pPr marL="514350" lvl="0" indent="-514350">
              <a:buNone/>
            </a:pPr>
            <a:r>
              <a:rPr lang="ru-RU" dirty="0" smtClean="0"/>
              <a:t>8.         Упражнения для работы с нарушениями принятия окружающего мира. Демонстрационные сессии, групповая работа, а также работа в парах и тройках.</a:t>
            </a:r>
          </a:p>
          <a:p>
            <a:pPr marL="514350" lvl="0" indent="-514350">
              <a:buNone/>
            </a:pPr>
            <a:r>
              <a:rPr lang="ru-RU" dirty="0" smtClean="0"/>
              <a:t>9.         Обсуждение после каждой техники . Интеграция результатов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ТОП 2 Этап выстраивания границ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1600" dirty="0" smtClean="0"/>
              <a:t>Теоретическая часть : </a:t>
            </a:r>
          </a:p>
          <a:p>
            <a:pPr marL="514350" indent="-514350">
              <a:buNone/>
            </a:pPr>
            <a:r>
              <a:rPr lang="ru-RU" sz="1600" dirty="0" smtClean="0"/>
              <a:t>         - психологическое содержание этапа выстраивания границ; </a:t>
            </a:r>
          </a:p>
          <a:p>
            <a:pPr marL="514350" indent="-514350">
              <a:buNone/>
            </a:pPr>
            <a:r>
              <a:rPr lang="ru-RU" sz="1600" dirty="0" smtClean="0"/>
              <a:t>         - представление о границах в психотерапии;</a:t>
            </a:r>
          </a:p>
          <a:p>
            <a:pPr marL="514350" indent="-514350">
              <a:buNone/>
            </a:pPr>
            <a:r>
              <a:rPr lang="ru-RU" sz="1600" dirty="0" smtClean="0"/>
              <a:t>         - нарушения развития с 2 до 5-6 лет и формирование деструктивных паттернов поведения; </a:t>
            </a:r>
          </a:p>
          <a:p>
            <a:pPr marL="514350" indent="-514350">
              <a:buNone/>
            </a:pPr>
            <a:r>
              <a:rPr lang="ru-RU" sz="1600" dirty="0" smtClean="0"/>
              <a:t>         - нарушения взаимоотношения с собственными границами; </a:t>
            </a:r>
          </a:p>
          <a:p>
            <a:pPr marL="514350" indent="-514350">
              <a:buNone/>
            </a:pPr>
            <a:r>
              <a:rPr lang="ru-RU" sz="1600" dirty="0" smtClean="0"/>
              <a:t>         - недостаточность способов защиты своих границ; </a:t>
            </a:r>
          </a:p>
          <a:p>
            <a:pPr marL="514350" indent="-514350">
              <a:buNone/>
            </a:pPr>
            <a:r>
              <a:rPr lang="ru-RU" sz="1600" dirty="0" smtClean="0"/>
              <a:t>         - нарушения умения строить внутренние границы; </a:t>
            </a:r>
          </a:p>
          <a:p>
            <a:pPr marL="514350" indent="-514350">
              <a:buNone/>
            </a:pPr>
            <a:r>
              <a:rPr lang="ru-RU" sz="1600" dirty="0" smtClean="0"/>
              <a:t>         - нарушения взаимоотношений с внешними ограничениями.</a:t>
            </a:r>
            <a:endParaRPr lang="ru-RU" sz="1600" b="1" dirty="0" smtClean="0"/>
          </a:p>
          <a:p>
            <a:pPr marL="514350" indent="-514350">
              <a:buNone/>
            </a:pPr>
            <a:r>
              <a:rPr lang="ru-RU" sz="1600" dirty="0" smtClean="0"/>
              <a:t>2.       Упражнения для работы с нарушениями границ при вступлении в контакт. Демонстрационные сессии, групповая работа, а также работа в парах и тройках.</a:t>
            </a:r>
          </a:p>
          <a:p>
            <a:pPr marL="514350" indent="-514350">
              <a:buNone/>
            </a:pPr>
            <a:r>
              <a:rPr lang="ru-RU" sz="1600" dirty="0" smtClean="0"/>
              <a:t>3.       Упражнения для работы с нарушением умения защищать свои собственные границы. Демонстрационные сессии, групповая работа, а также работа в парах и тройках.</a:t>
            </a:r>
          </a:p>
          <a:p>
            <a:pPr marL="514350" indent="-514350">
              <a:buNone/>
            </a:pPr>
            <a:r>
              <a:rPr lang="ru-RU" sz="1600" dirty="0" smtClean="0"/>
              <a:t>4.       Упражнения для работы с нарушением внутренних границ. Демонстрационные сессии, групповая работа, а также работа в парах и тройках.</a:t>
            </a:r>
          </a:p>
          <a:p>
            <a:pPr marL="514350" indent="-514350">
              <a:buNone/>
            </a:pPr>
            <a:r>
              <a:rPr lang="ru-RU" sz="1600" dirty="0" smtClean="0"/>
              <a:t>5.       Упражнения для работы с нарушением взаимодействия с внешними ограничениями. Демонстрационные сессии, групповая работа, а также работа в парах и тройках.</a:t>
            </a:r>
            <a:endParaRPr lang="ru-RU" sz="1600" b="1" dirty="0" smtClean="0"/>
          </a:p>
          <a:p>
            <a:pPr marL="514350" indent="-514350">
              <a:buNone/>
            </a:pPr>
            <a:r>
              <a:rPr lang="ru-RU" sz="1600" dirty="0" smtClean="0"/>
              <a:t>6.       Обсуждение после каждого упражнения. Интеграция результатов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ТОП 3 Этап произвольности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Теоретическая часть :</a:t>
            </a:r>
          </a:p>
          <a:p>
            <a:pPr marL="514350" indent="-514350">
              <a:buNone/>
            </a:pPr>
            <a:r>
              <a:rPr lang="ru-RU" dirty="0" smtClean="0"/>
              <a:t>          - психологическое содержание этапа произвольности; </a:t>
            </a:r>
          </a:p>
          <a:p>
            <a:pPr marL="514350" indent="-514350">
              <a:buNone/>
            </a:pPr>
            <a:r>
              <a:rPr lang="ru-RU" dirty="0" smtClean="0"/>
              <a:t>          - понятие произвольности в психотерапии; </a:t>
            </a:r>
          </a:p>
          <a:p>
            <a:pPr marL="514350" indent="-514350">
              <a:buNone/>
            </a:pPr>
            <a:r>
              <a:rPr lang="ru-RU" dirty="0" smtClean="0"/>
              <a:t>          - базовые умения 3 этапа раннего развития; механизмы формирования нарушений;</a:t>
            </a:r>
          </a:p>
          <a:p>
            <a:pPr marL="514350" indent="-514350">
              <a:buNone/>
            </a:pPr>
            <a:r>
              <a:rPr lang="ru-RU" dirty="0" smtClean="0"/>
              <a:t>          - нарушение способности к достижению цели; </a:t>
            </a:r>
          </a:p>
          <a:p>
            <a:pPr marL="514350" indent="-514350">
              <a:buNone/>
            </a:pPr>
            <a:r>
              <a:rPr lang="ru-RU" dirty="0" smtClean="0"/>
              <a:t>          - нарушение самоконтроля. </a:t>
            </a:r>
            <a:endParaRPr lang="ru-RU" b="1" dirty="0" smtClean="0"/>
          </a:p>
          <a:p>
            <a:pPr marL="514350" indent="-514350">
              <a:buNone/>
            </a:pPr>
            <a:r>
              <a:rPr lang="ru-RU" dirty="0" smtClean="0"/>
              <a:t>2.      Упражнения для работы с нарушением способности к достижению цели. Демонстрационные сессии, групповая работа, а также работа в парах и тройках.</a:t>
            </a:r>
          </a:p>
          <a:p>
            <a:pPr marL="514350" indent="-514350">
              <a:buNone/>
            </a:pPr>
            <a:r>
              <a:rPr lang="ru-RU" dirty="0" smtClean="0"/>
              <a:t>3.      Упражнения для работы с нарушением способности к самоконтролю. Демонстрационные сессии, групповая работа, а также работа в парах и тройках.</a:t>
            </a:r>
          </a:p>
          <a:p>
            <a:pPr marL="514350" indent="-514350">
              <a:buNone/>
            </a:pPr>
            <a:r>
              <a:rPr lang="ru-RU" dirty="0" smtClean="0"/>
              <a:t>4.      Обсуждение после каждого упражнения. Интеграция результатов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ТОП 4 Этап осмысления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256584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Теоретическая часть :</a:t>
            </a:r>
          </a:p>
          <a:p>
            <a:pPr marL="514350" indent="-514350">
              <a:buNone/>
            </a:pPr>
            <a:r>
              <a:rPr lang="ru-RU" dirty="0" smtClean="0"/>
              <a:t>            - психологическое содержание этапа осмысления; </a:t>
            </a:r>
          </a:p>
          <a:p>
            <a:pPr marL="514350" indent="-514350">
              <a:buNone/>
            </a:pPr>
            <a:r>
              <a:rPr lang="ru-RU" dirty="0" smtClean="0"/>
              <a:t>            - основные события; </a:t>
            </a:r>
          </a:p>
          <a:p>
            <a:pPr marL="514350" indent="-514350">
              <a:buNone/>
            </a:pPr>
            <a:r>
              <a:rPr lang="ru-RU" dirty="0" smtClean="0"/>
              <a:t>            - базовые умения 4 этапа раннего развития; </a:t>
            </a:r>
          </a:p>
          <a:p>
            <a:pPr marL="514350" indent="-514350">
              <a:buNone/>
            </a:pPr>
            <a:r>
              <a:rPr lang="ru-RU" dirty="0" smtClean="0"/>
              <a:t>            -механизмы формирования нарушений; </a:t>
            </a:r>
          </a:p>
          <a:p>
            <a:pPr marL="514350" indent="-514350">
              <a:buNone/>
            </a:pPr>
            <a:r>
              <a:rPr lang="ru-RU" dirty="0" smtClean="0"/>
              <a:t>            -осмысление собственной жизненной стратегии, отношения с собой и окружающим миром, осознание собственных ресурсов и возможностей, изменение собственных привычных паттернов.</a:t>
            </a:r>
          </a:p>
          <a:p>
            <a:pPr marL="514350" indent="-514350">
              <a:buAutoNum type="arabicPeriod" startAt="2"/>
            </a:pPr>
            <a:r>
              <a:rPr lang="ru-RU" dirty="0" smtClean="0"/>
              <a:t>Упражнения на осмысление собственной жизненной стратегии, отношения с собой и окружающим миром. Демонстрационные сессии, групповая работа, а также работа в парах и тройках.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ru-RU" dirty="0" smtClean="0"/>
              <a:t>Упражнения на осознание собственных ресурсов и возможностей. Демонстрационные сессии, групповая работа, а также работа в парах и тройках</a:t>
            </a:r>
          </a:p>
          <a:p>
            <a:pPr marL="514350" indent="-514350">
              <a:buNone/>
            </a:pPr>
            <a:r>
              <a:rPr lang="ru-RU" dirty="0" smtClean="0"/>
              <a:t>4.       Упражнения на изменение собственных привычных паттернов. Демонстрационные сессии, групповая работа, а также работа в парах и тройках</a:t>
            </a:r>
          </a:p>
          <a:p>
            <a:pPr marL="514350" indent="-514350">
              <a:buNone/>
            </a:pPr>
            <a:r>
              <a:rPr lang="ru-RU" dirty="0" smtClean="0"/>
              <a:t>5.        Обсуждение после каждого упражнения. Интеграция результатов. </a:t>
            </a:r>
          </a:p>
          <a:p>
            <a:pPr marL="514350" indent="-514350">
              <a:buNone/>
            </a:pPr>
            <a:r>
              <a:rPr lang="ru-RU" dirty="0" smtClean="0"/>
              <a:t>6.        Завершение курса. Интеграция всех этапов развития.</a:t>
            </a:r>
          </a:p>
          <a:p>
            <a:pPr marL="514350" indent="-514350">
              <a:buNone/>
            </a:pPr>
            <a:r>
              <a:rPr lang="ru-RU" dirty="0" smtClean="0"/>
              <a:t>     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44624"/>
            <a:ext cx="2304255" cy="1728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D:\0 Видео, фото\Фото\2024\photo_2024-03-24_15-11-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861048"/>
            <a:ext cx="2160240" cy="2880320"/>
          </a:xfrm>
          <a:prstGeom prst="rect">
            <a:avLst/>
          </a:prstGeom>
          <a:noFill/>
        </p:spPr>
      </p:pic>
      <p:pic>
        <p:nvPicPr>
          <p:cNvPr id="2052" name="Picture 4" descr="D:\0 Видео, фото\Фото\2024\photo_2024-03-24_15-12-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861048"/>
            <a:ext cx="2016224" cy="2688299"/>
          </a:xfrm>
          <a:prstGeom prst="rect">
            <a:avLst/>
          </a:prstGeom>
          <a:noFill/>
        </p:spPr>
      </p:pic>
      <p:pic>
        <p:nvPicPr>
          <p:cNvPr id="2050" name="Picture 2" descr="D:\0 Видео, фото\Фото\2024\photo_2024-03-24_15-11-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116632"/>
            <a:ext cx="2177988" cy="2903984"/>
          </a:xfrm>
          <a:prstGeom prst="rect">
            <a:avLst/>
          </a:prstGeom>
          <a:noFill/>
        </p:spPr>
      </p:pic>
      <p:pic>
        <p:nvPicPr>
          <p:cNvPr id="2053" name="Picture 5" descr="D:\0 Видео, фото\Фото\2024\photo_2024-03-24_15-11-3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4005064"/>
            <a:ext cx="2232248" cy="2232248"/>
          </a:xfrm>
          <a:prstGeom prst="rect">
            <a:avLst/>
          </a:prstGeom>
          <a:noFill/>
        </p:spPr>
      </p:pic>
      <p:pic>
        <p:nvPicPr>
          <p:cNvPr id="2054" name="Picture 6" descr="D:\0 Видео, фото\Фото\photo_2023-05-15_23-44-0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3888" y="1916832"/>
            <a:ext cx="2736304" cy="2736304"/>
          </a:xfrm>
          <a:prstGeom prst="rect">
            <a:avLst/>
          </a:prstGeom>
          <a:noFill/>
        </p:spPr>
      </p:pic>
      <p:pic>
        <p:nvPicPr>
          <p:cNvPr id="2055" name="Picture 7" descr="D:\0 Видео, фото\Фото\photo_2022-09-18_13-31-1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116632"/>
            <a:ext cx="2951989" cy="221399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07504" y="2348880"/>
            <a:ext cx="32941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ru-RU" b="1" dirty="0" smtClean="0"/>
              <a:t>ТОП 5  </a:t>
            </a:r>
          </a:p>
          <a:p>
            <a:pPr marL="514350" indent="-514350" algn="ctr"/>
            <a:r>
              <a:rPr lang="ru-RU" b="1" dirty="0" smtClean="0"/>
              <a:t>Интеграция этапов взросления «Здоровая личность. Взросление и мудрость». </a:t>
            </a:r>
            <a:endParaRPr lang="ru-RU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4753</TotalTime>
  <Words>1862</Words>
  <Application>Microsoft Office PowerPoint</Application>
  <PresentationFormat>Экран (4:3)</PresentationFormat>
  <Paragraphs>237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  Восстановление психоэмоционального состояния с помощью  телесно-ориентированных практик    </vt:lpstr>
      <vt:lpstr>Программа состоит из 2 частей:</vt:lpstr>
      <vt:lpstr>Слайд 3</vt:lpstr>
      <vt:lpstr>Годовое онлайн обучение по психологическому восстановлению человека - 10 модулей с практическими заданиями (онлайн)</vt:lpstr>
      <vt:lpstr>   Модуль 1 Психотравмирующие факторы и  их последствия. Методики. Алгоритм работы. </vt:lpstr>
      <vt:lpstr> Модуль 2 Кризисы и их влияние на нашу жизнь.  Выход из кризиса.  </vt:lpstr>
      <vt:lpstr>  Модуль 3 Особенности диалога в телесных практиках. </vt:lpstr>
      <vt:lpstr>  Модуль 4 Вредные привычки и деструктивные паттерны поведения, ведущие к зависимости и созависимости. </vt:lpstr>
      <vt:lpstr>  Модуль 5 Страх. Вина. Неуверенность. Техники самопомощи и профессиональной помощи людям.   </vt:lpstr>
      <vt:lpstr>  Модуль 6 Стыд. Гнев. Обида. Техники самопомощи и профессиональной помощи людям.   </vt:lpstr>
      <vt:lpstr>   Модуль 7 Насилие. Горе. Измена. Техники самопомощи и профессиональной помощи людям.   </vt:lpstr>
      <vt:lpstr>Модуль 8 Работа с ресурсами, опорами, границами личности.</vt:lpstr>
      <vt:lpstr>Модуль 9 Автоматические мысли. Метафоры.</vt:lpstr>
      <vt:lpstr>  Модуль 10 Профессиональное выгорание. Плохое самочувствие после работы с людьми.  </vt:lpstr>
      <vt:lpstr> Телесно-ориентированное восстановление базовых личностных нарушений</vt:lpstr>
      <vt:lpstr> Телесно-ориентированное восстановление базовых личностных нарушений</vt:lpstr>
      <vt:lpstr>ТОП 1 Этап процессуальности</vt:lpstr>
      <vt:lpstr>ТОП 2 Этап выстраивания границ</vt:lpstr>
      <vt:lpstr>ТОП 3 Этап произвольности</vt:lpstr>
      <vt:lpstr>ТОП 4 Этап осмысления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Психологическое и телесно-энергетическое  восстановление человека </dc:title>
  <dc:creator>Inna Smirnova</dc:creator>
  <cp:lastModifiedBy>Inna Smirnova</cp:lastModifiedBy>
  <cp:revision>12</cp:revision>
  <dcterms:created xsi:type="dcterms:W3CDTF">2022-01-06T16:46:12Z</dcterms:created>
  <dcterms:modified xsi:type="dcterms:W3CDTF">2024-11-05T17:19:13Z</dcterms:modified>
</cp:coreProperties>
</file>