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888" y="-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C95981-3F61-4731-81BC-05C088AD35F3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3AF434-730C-4131-AF11-CE08866254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CCD7-1886-4358-9065-6691FD5DF57F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2A71-92A3-4C2C-AB3D-DA0721703A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CCD7-1886-4358-9065-6691FD5DF57F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2A71-92A3-4C2C-AB3D-DA0721703A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CCD7-1886-4358-9065-6691FD5DF57F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2A71-92A3-4C2C-AB3D-DA0721703A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CCD7-1886-4358-9065-6691FD5DF57F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2A71-92A3-4C2C-AB3D-DA0721703A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CCD7-1886-4358-9065-6691FD5DF57F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2A71-92A3-4C2C-AB3D-DA0721703A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CCD7-1886-4358-9065-6691FD5DF57F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2A71-92A3-4C2C-AB3D-DA0721703A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CCD7-1886-4358-9065-6691FD5DF57F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2A71-92A3-4C2C-AB3D-DA0721703A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CCD7-1886-4358-9065-6691FD5DF57F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2A71-92A3-4C2C-AB3D-DA0721703A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CCD7-1886-4358-9065-6691FD5DF57F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2A71-92A3-4C2C-AB3D-DA0721703A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CCD7-1886-4358-9065-6691FD5DF57F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2A71-92A3-4C2C-AB3D-DA0721703A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CCD7-1886-4358-9065-6691FD5DF57F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2A71-92A3-4C2C-AB3D-DA0721703A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4CCD7-1886-4358-9065-6691FD5DF57F}" type="datetimeFigureOut">
              <a:rPr lang="ru-RU" smtClean="0"/>
              <a:pPr/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02A71-92A3-4C2C-AB3D-DA0721703A1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0 Видео, фото\Lymfedrenasje1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557" y="548680"/>
            <a:ext cx="7572443" cy="5661248"/>
          </a:xfrm>
          <a:prstGeom prst="rect">
            <a:avLst/>
          </a:prstGeom>
          <a:noFill/>
        </p:spPr>
      </p:pic>
      <p:sp>
        <p:nvSpPr>
          <p:cNvPr id="18436" name="AutoShape 4" descr="C:\Users\inna_\AppData\Local\Temp\{F15BBA8D-4DD8-4345-B2B4-47F4163ED60A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C:\Users\inna_\AppData\Local\Temp\{F15BBA8D-4DD8-4345-B2B4-47F4163ED60A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0" name="AutoShape 8" descr="C:\Users\inna_\AppData\Local\Temp\{F15BBA8D-4DD8-4345-B2B4-47F4163ED60A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46" name="Picture 14" descr="D:\Фото 2020\2024 Центр\Ретушь\7M5A14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04664"/>
            <a:ext cx="3995936" cy="599390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СТРУКТУРНОЕ И ФУНКЦИОНАЛЬНОЕ ВОССТАНОВЛЕНИЕ ЧЕЛОВЕКА</a:t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СТРУКТУРНОЕ </a:t>
            </a: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ФУНКЦИОНАЛЬНОЕ ВОССТАНОВЛЕНИЕ (ФИЗИКА)</a:t>
            </a:r>
            <a:b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196752"/>
            <a:ext cx="9001000" cy="5544616"/>
          </a:xfrm>
        </p:spPr>
        <p:txBody>
          <a:bodyPr>
            <a:normAutofit fontScale="70000" lnSpcReduction="20000"/>
          </a:bodyPr>
          <a:lstStyle/>
          <a:p>
            <a:pPr lvl="0"/>
            <a:endParaRPr lang="ru-RU" dirty="0" smtClean="0"/>
          </a:p>
          <a:p>
            <a:pPr lvl="0"/>
            <a:r>
              <a:rPr lang="ru-RU" dirty="0" smtClean="0"/>
              <a:t>Пальпация и перцепция </a:t>
            </a:r>
            <a:r>
              <a:rPr lang="ru-RU" b="1" dirty="0" smtClean="0"/>
              <a:t>(2 дня</a:t>
            </a:r>
            <a:r>
              <a:rPr lang="ru-RU" b="1" dirty="0" smtClean="0"/>
              <a:t>)</a:t>
            </a:r>
            <a:endParaRPr lang="ru-RU" dirty="0" smtClean="0"/>
          </a:p>
          <a:p>
            <a:pPr lvl="0"/>
            <a:r>
              <a:rPr lang="ru-RU" dirty="0" smtClean="0"/>
              <a:t>Функциональное восстановление внутренних органов  1 - </a:t>
            </a:r>
            <a:r>
              <a:rPr lang="ru-RU" b="1" dirty="0" smtClean="0"/>
              <a:t>(3дня</a:t>
            </a:r>
            <a:r>
              <a:rPr lang="ru-RU" b="1" dirty="0" smtClean="0"/>
              <a:t>)</a:t>
            </a:r>
            <a:endParaRPr lang="ru-RU" dirty="0" smtClean="0"/>
          </a:p>
          <a:p>
            <a:pPr lvl="0"/>
            <a:r>
              <a:rPr lang="ru-RU" dirty="0" smtClean="0"/>
              <a:t>Функциональное восстановление внутренних органов  2 - </a:t>
            </a:r>
            <a:r>
              <a:rPr lang="ru-RU" b="1" dirty="0" smtClean="0"/>
              <a:t>(3дня</a:t>
            </a:r>
            <a:r>
              <a:rPr lang="ru-RU" b="1" dirty="0" smtClean="0"/>
              <a:t>)</a:t>
            </a:r>
            <a:endParaRPr lang="ru-RU" dirty="0" smtClean="0"/>
          </a:p>
          <a:p>
            <a:pPr lvl="0"/>
            <a:r>
              <a:rPr lang="ru-RU" dirty="0" smtClean="0"/>
              <a:t>Фасциальное восстановление тела – 1. </a:t>
            </a:r>
            <a:r>
              <a:rPr lang="ru-RU" b="1" dirty="0" smtClean="0"/>
              <a:t>(3 дня</a:t>
            </a:r>
            <a:r>
              <a:rPr lang="ru-RU" b="1" dirty="0" smtClean="0"/>
              <a:t>)</a:t>
            </a:r>
            <a:endParaRPr lang="ru-RU" dirty="0" smtClean="0"/>
          </a:p>
          <a:p>
            <a:pPr lvl="0"/>
            <a:r>
              <a:rPr lang="ru-RU" dirty="0" smtClean="0"/>
              <a:t>Фасциальное восстановление тела  - 2 </a:t>
            </a:r>
            <a:r>
              <a:rPr lang="ru-RU" b="1" dirty="0" smtClean="0"/>
              <a:t>(3 дня</a:t>
            </a:r>
            <a:r>
              <a:rPr lang="ru-RU" b="1" dirty="0" smtClean="0"/>
              <a:t>)</a:t>
            </a:r>
            <a:endParaRPr lang="ru-RU" dirty="0" smtClean="0"/>
          </a:p>
          <a:p>
            <a:pPr lvl="0"/>
            <a:r>
              <a:rPr lang="ru-RU" dirty="0" smtClean="0"/>
              <a:t>Холистическое восстановление лимфатической системы </a:t>
            </a:r>
            <a:r>
              <a:rPr lang="ru-RU" b="1" dirty="0" smtClean="0"/>
              <a:t>(2 дня</a:t>
            </a:r>
            <a:r>
              <a:rPr lang="ru-RU" b="1" dirty="0" smtClean="0"/>
              <a:t>)</a:t>
            </a:r>
            <a:endParaRPr lang="ru-RU" dirty="0" smtClean="0"/>
          </a:p>
          <a:p>
            <a:pPr lvl="0">
              <a:buNone/>
            </a:pPr>
            <a:endParaRPr lang="ru-RU" b="1" dirty="0" smtClean="0"/>
          </a:p>
          <a:p>
            <a:pPr lvl="0"/>
            <a:r>
              <a:rPr lang="ru-RU" b="1" dirty="0" smtClean="0">
                <a:solidFill>
                  <a:srgbClr val="00B050"/>
                </a:solidFill>
              </a:rPr>
              <a:t>3 модульный курс по работе с головным мозгом (2026-2027 </a:t>
            </a:r>
            <a:r>
              <a:rPr lang="ru-RU" b="1" dirty="0" err="1" smtClean="0">
                <a:solidFill>
                  <a:srgbClr val="00B050"/>
                </a:solidFill>
              </a:rPr>
              <a:t>гг</a:t>
            </a:r>
            <a:r>
              <a:rPr lang="ru-RU" b="1" dirty="0" smtClean="0">
                <a:solidFill>
                  <a:srgbClr val="00B050"/>
                </a:solidFill>
              </a:rPr>
              <a:t>)</a:t>
            </a:r>
          </a:p>
          <a:p>
            <a:pPr lvl="0"/>
            <a:r>
              <a:rPr lang="ru-RU" b="1" dirty="0" smtClean="0">
                <a:solidFill>
                  <a:srgbClr val="00B050"/>
                </a:solidFill>
              </a:rPr>
              <a:t>Однодневные углубленные семинары по восстановлению: блуждающий нерв, лицевой нерв, тройничный нерв, сосуды шеи, либидо</a:t>
            </a:r>
          </a:p>
          <a:p>
            <a:r>
              <a:rPr lang="ru-RU" b="1" dirty="0" smtClean="0">
                <a:solidFill>
                  <a:srgbClr val="00B050"/>
                </a:solidFill>
              </a:rPr>
              <a:t>Однодневные дополнительные семинары: холистический палсинг, ударно-динамический массаж металлическими вениками, огненный массаж, массаж стоп</a:t>
            </a:r>
          </a:p>
          <a:p>
            <a:pPr lvl="0"/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9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Нейромиофасциальные</a:t>
            </a:r>
            <a:r>
              <a:rPr lang="ru-RU" sz="49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и эстетические приемы. </a:t>
            </a:r>
            <a:br>
              <a:rPr lang="ru-RU" sz="49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49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49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4900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 </a:t>
            </a:r>
            <a:r>
              <a:rPr lang="ru-RU" dirty="0" err="1" smtClean="0"/>
              <a:t>Миофасциальная</a:t>
            </a:r>
            <a:r>
              <a:rPr lang="ru-RU" dirty="0" smtClean="0"/>
              <a:t> пластика лица. Модуль 1. Начальный уровень </a:t>
            </a:r>
            <a:r>
              <a:rPr lang="ru-RU" b="1" dirty="0" smtClean="0"/>
              <a:t>(2 дня)</a:t>
            </a:r>
            <a:endParaRPr lang="ru-RU" dirty="0" smtClean="0"/>
          </a:p>
          <a:p>
            <a:pPr lvl="0"/>
            <a:r>
              <a:rPr lang="ru-RU" dirty="0" err="1" smtClean="0"/>
              <a:t>Миофасциальная</a:t>
            </a:r>
            <a:r>
              <a:rPr lang="ru-RU" dirty="0" smtClean="0"/>
              <a:t> пластика лица. Модуль 1. Базовый уровень  </a:t>
            </a:r>
            <a:r>
              <a:rPr lang="ru-RU" b="1" dirty="0" smtClean="0"/>
              <a:t>(2 дня)</a:t>
            </a:r>
            <a:endParaRPr lang="ru-RU" dirty="0" smtClean="0"/>
          </a:p>
          <a:p>
            <a:pPr lvl="0"/>
            <a:r>
              <a:rPr lang="ru-RU" dirty="0" err="1" smtClean="0"/>
              <a:t>Миофасциальная</a:t>
            </a:r>
            <a:r>
              <a:rPr lang="ru-RU" dirty="0" smtClean="0"/>
              <a:t> пластика лица. Модуль 3. Профессиональный уровень  </a:t>
            </a:r>
            <a:r>
              <a:rPr lang="ru-RU" b="1" dirty="0" smtClean="0"/>
              <a:t>(3 дня)</a:t>
            </a:r>
            <a:endParaRPr lang="ru-RU" dirty="0" smtClean="0"/>
          </a:p>
          <a:p>
            <a:pPr lvl="0"/>
            <a:r>
              <a:rPr lang="ru-RU" dirty="0" smtClean="0"/>
              <a:t>Энергетический </a:t>
            </a:r>
            <a:r>
              <a:rPr lang="ru-RU" dirty="0" err="1" smtClean="0"/>
              <a:t>лифтинг</a:t>
            </a:r>
            <a:r>
              <a:rPr lang="ru-RU" dirty="0" smtClean="0"/>
              <a:t> </a:t>
            </a:r>
            <a:r>
              <a:rPr lang="ru-RU" b="1" dirty="0" smtClean="0"/>
              <a:t>(1 день)</a:t>
            </a:r>
            <a:endParaRPr lang="ru-RU" dirty="0" smtClean="0"/>
          </a:p>
          <a:p>
            <a:pPr lvl="0"/>
            <a:r>
              <a:rPr lang="ru-RU" dirty="0" err="1" smtClean="0"/>
              <a:t>Гуаша</a:t>
            </a:r>
            <a:r>
              <a:rPr lang="ru-RU" dirty="0" smtClean="0"/>
              <a:t> </a:t>
            </a:r>
            <a:r>
              <a:rPr lang="ru-RU" b="1" dirty="0" smtClean="0"/>
              <a:t>(1 день)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Пальпация и перцепция (2 дня)</a:t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96752"/>
            <a:ext cx="8507288" cy="5400600"/>
          </a:xfrm>
        </p:spPr>
        <p:txBody>
          <a:bodyPr>
            <a:normAutofit fontScale="32500" lnSpcReduction="20000"/>
          </a:bodyPr>
          <a:lstStyle/>
          <a:p>
            <a:r>
              <a:rPr lang="ru-RU" dirty="0" smtClean="0"/>
              <a:t>Понятие «пальпация» и «перцепция». Правила эффективной пальпации и перцепции. Процесс пальпации, виды пальпации, положение руки и пальцев при проведении пальпаторного исследования, принципы пальпации, стадии пальпации, факторы, оказывающие влияние на кожную сенситивность, техники пальпации и их особенности.</a:t>
            </a:r>
          </a:p>
          <a:p>
            <a:r>
              <a:rPr lang="ru-RU" dirty="0" smtClean="0"/>
              <a:t>Пальпация и перцепция в практике: понятие «терапевтическое присутствие», «визуализация», «присутствие», «внимание», «интенция», «намерение», «нейтральность», «терапевтическое присутствие», «синхронизация», «диалог с тканями».</a:t>
            </a:r>
          </a:p>
          <a:p>
            <a:r>
              <a:rPr lang="ru-RU" dirty="0" smtClean="0"/>
              <a:t>Заземление в практической работе с людьми. Виды заземлений. Практика.</a:t>
            </a:r>
          </a:p>
          <a:p>
            <a:r>
              <a:rPr lang="ru-RU" dirty="0" smtClean="0"/>
              <a:t>Техника на нейтральность и устойчивость в работе. Групповая практика стоя и сидя.</a:t>
            </a:r>
          </a:p>
          <a:p>
            <a:r>
              <a:rPr lang="ru-RU" dirty="0" smtClean="0"/>
              <a:t>Упражнения на развитие навыков пальпации. Практика.</a:t>
            </a:r>
          </a:p>
          <a:p>
            <a:r>
              <a:rPr lang="ru-RU" dirty="0" smtClean="0"/>
              <a:t>Упражнение на выявление своих скрытых возможностей в пальпации и перцепции. Практика в тройках, четверках.</a:t>
            </a:r>
          </a:p>
          <a:p>
            <a:r>
              <a:rPr lang="ru-RU" dirty="0" smtClean="0"/>
              <a:t>Прикосновение и что такое «5 грамм». Техника.</a:t>
            </a:r>
          </a:p>
          <a:p>
            <a:r>
              <a:rPr lang="ru-RU" dirty="0" smtClean="0"/>
              <a:t>Намерение и как она работает. Демонстрация «намерения» в группе.</a:t>
            </a:r>
          </a:p>
          <a:p>
            <a:r>
              <a:rPr lang="ru-RU" dirty="0" smtClean="0"/>
              <a:t>Развитие тактильной восприимчивости и умения распознавать ткани на своем теле: кожа, подкожно жировая ткань, фасции, мышцы, надкостница, кость. ⠀</a:t>
            </a:r>
          </a:p>
          <a:p>
            <a:r>
              <a:rPr lang="ru-RU" dirty="0" smtClean="0"/>
              <a:t>Развитие тактильной восприимчивости и умения распознавать ткани на других телах: кожа, подкожно жировая ткань, фасции, мышцы, надкостница, кость.</a:t>
            </a:r>
          </a:p>
          <a:p>
            <a:r>
              <a:rPr lang="ru-RU" dirty="0" smtClean="0"/>
              <a:t>Развитие тактильной восприимчивости и умения распознавать ткани в парах или тройках: легкие, перикард, средостение.</a:t>
            </a:r>
          </a:p>
          <a:p>
            <a:r>
              <a:rPr lang="ru-RU" dirty="0" smtClean="0"/>
              <a:t>Соединение с телом человека. Контакт с физическим телом, контакт с эмоциональным (энергетическим телом).</a:t>
            </a:r>
          </a:p>
          <a:p>
            <a:r>
              <a:rPr lang="ru-RU" dirty="0" smtClean="0"/>
              <a:t>Теория: виды перцепции, восприятие в соответствии с ведущими анализаторам, восприятие в зависимости от объекта восприятия, восприятие в зависимости от участия в нем других психологических образований. Энергетические связи. Резонанс.</a:t>
            </a:r>
          </a:p>
          <a:p>
            <a:r>
              <a:rPr lang="ru-RU" dirty="0" smtClean="0"/>
              <a:t>Разбор понятий: работа на своих ресурсах, работа на ресурсах человека, работа в потоке, в канале, в пространстве, через сердце, через ЭГО.</a:t>
            </a:r>
          </a:p>
          <a:p>
            <a:r>
              <a:rPr lang="ru-RU" dirty="0" smtClean="0"/>
              <a:t>Гипноз, транс, измененное состояние сознания, расширенное состояние сознания как составляющая глубинной телесной работы с людьми. Теория и практика групповая и в парах.</a:t>
            </a:r>
          </a:p>
          <a:p>
            <a:r>
              <a:rPr lang="ru-RU" dirty="0" smtClean="0"/>
              <a:t>Упражнения на развитие навыков перцепции: упражнения по управлению </a:t>
            </a:r>
            <a:r>
              <a:rPr lang="ru-RU" dirty="0" err="1" smtClean="0"/>
              <a:t>энергопотоком</a:t>
            </a:r>
            <a:r>
              <a:rPr lang="ru-RU" dirty="0" smtClean="0"/>
              <a:t>, развитие зрительно-пространственного воображения.</a:t>
            </a:r>
          </a:p>
          <a:p>
            <a:r>
              <a:rPr lang="ru-RU" dirty="0" smtClean="0"/>
              <a:t>Теория: поле человека (аура), виды повреждений, влияние на физическое здоровье человека.</a:t>
            </a:r>
          </a:p>
          <a:p>
            <a:r>
              <a:rPr lang="ru-RU" dirty="0" smtClean="0"/>
              <a:t>Техники «Восстановление центральной оси тела», «Восстановление поля». Работа в группе.</a:t>
            </a:r>
          </a:p>
          <a:p>
            <a:r>
              <a:rPr lang="ru-RU" dirty="0" smtClean="0"/>
              <a:t>Нюансы пальпации и перцепции на уровне физического и тонкого тел. Практика в парах.</a:t>
            </a:r>
          </a:p>
          <a:p>
            <a:r>
              <a:rPr lang="ru-RU" dirty="0" smtClean="0"/>
              <a:t>Работа с полем человека: сжатие, растягивание, диагностика оболочки, диагностика эмоционального фона. Восстановление поля человека. Работа в парах.</a:t>
            </a:r>
          </a:p>
          <a:p>
            <a:r>
              <a:rPr lang="ru-RU" dirty="0" smtClean="0"/>
              <a:t>Поиск первичного поражения через физическое тело и через тонкое тело. Выслушивание руками через контакт с телом и бесконтактное выслушивание. Теория и практика в парах.</a:t>
            </a:r>
          </a:p>
          <a:p>
            <a:r>
              <a:rPr lang="ru-RU" dirty="0" smtClean="0"/>
              <a:t>Методика «Микеланджело». Комплексный подход поиска места первичного поражение: на уровне физики, психики, энергетики; контактно, бесконтактно, поиск точечного места для работы.</a:t>
            </a:r>
          </a:p>
          <a:p>
            <a:r>
              <a:rPr lang="ru-RU" dirty="0" smtClean="0"/>
              <a:t>Техника «Лобно-затылочная коррекция». Работа в парах.</a:t>
            </a:r>
          </a:p>
          <a:p>
            <a:r>
              <a:rPr lang="ru-RU" dirty="0" smtClean="0"/>
              <a:t>Техника «Восстановление положения тела относительно срединной линии в сагиттальной и фронтальной плоскости». Восстановление через движение, восстановление через намерение. Работа в парах.</a:t>
            </a:r>
          </a:p>
          <a:p>
            <a:r>
              <a:rPr lang="ru-RU" dirty="0" smtClean="0"/>
              <a:t>Изучаются базовые техники по работе с человеком с позиции западной и восточной позиции.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lvl="0" indent="-457200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Функциональное восстановление внутренних органов. Модуль 1   (3дня)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8"/>
            <a:ext cx="8435280" cy="5400600"/>
          </a:xfrm>
        </p:spPr>
        <p:txBody>
          <a:bodyPr>
            <a:normAutofit fontScale="32500" lnSpcReduction="20000"/>
          </a:bodyPr>
          <a:lstStyle/>
          <a:p>
            <a:r>
              <a:rPr lang="ru-RU" b="1" dirty="0" smtClean="0"/>
              <a:t>1 день — тимус, легкие, печень, жёлчный:</a:t>
            </a:r>
            <a:endParaRPr lang="ru-RU" dirty="0" smtClean="0"/>
          </a:p>
          <a:p>
            <a:r>
              <a:rPr lang="ru-RU" dirty="0" smtClean="0"/>
              <a:t>Теория: физиологическое движение органов, поверхности скольжения, прикрепления. Циклы в организме человека.</a:t>
            </a:r>
          </a:p>
          <a:p>
            <a:r>
              <a:rPr lang="ru-RU" dirty="0" smtClean="0"/>
              <a:t>Анатомия и физиология: грудная клетка, диафрагма, тимус</a:t>
            </a:r>
          </a:p>
          <a:p>
            <a:r>
              <a:rPr lang="ru-RU" dirty="0" smtClean="0"/>
              <a:t>Групповая направленная визуализация, где каждый сможет почувствовать как работает его тело, как дышит диафрагма, легкие, как работают основные и дополнительные дыхательные мышцы.</a:t>
            </a:r>
          </a:p>
          <a:p>
            <a:r>
              <a:rPr lang="ru-RU" dirty="0" smtClean="0"/>
              <a:t>Техника «Эмоциональное прослушивание»</a:t>
            </a:r>
          </a:p>
          <a:p>
            <a:r>
              <a:rPr lang="ru-RU" dirty="0" smtClean="0"/>
              <a:t>Структуральные техники на ГК (освобождение ГК, работа с диафрагмой, межреберными нервами, тимусом)</a:t>
            </a:r>
          </a:p>
          <a:p>
            <a:r>
              <a:rPr lang="ru-RU" dirty="0" smtClean="0"/>
              <a:t>Анатомия и физиология: легкие</a:t>
            </a:r>
          </a:p>
          <a:p>
            <a:r>
              <a:rPr lang="ru-RU" dirty="0" smtClean="0"/>
              <a:t>Структуральные техники (работа с париетальной плеврой, с долями легкого, восстановление подвижности между париетальной и висцеральной плеврой, работа с трахеями и бронхами).</a:t>
            </a:r>
          </a:p>
          <a:p>
            <a:r>
              <a:rPr lang="ru-RU" dirty="0" smtClean="0"/>
              <a:t>Анатомия и физиология печени и желчного.</a:t>
            </a:r>
          </a:p>
          <a:p>
            <a:r>
              <a:rPr lang="ru-RU" dirty="0" smtClean="0"/>
              <a:t>Техники структуральные (фасциальная подвижность печени, желчного пузыря, желчных протоков).</a:t>
            </a:r>
          </a:p>
          <a:p>
            <a:r>
              <a:rPr lang="ru-RU" b="1" dirty="0" smtClean="0"/>
              <a:t>2 день — сердце, желудок, селезенка, почки, надпочечники:</a:t>
            </a:r>
            <a:endParaRPr lang="ru-RU" dirty="0" smtClean="0"/>
          </a:p>
          <a:p>
            <a:r>
              <a:rPr lang="ru-RU" dirty="0" smtClean="0"/>
              <a:t>Анатомия и </a:t>
            </a:r>
            <a:r>
              <a:rPr lang="ru-RU" dirty="0" err="1" smtClean="0"/>
              <a:t>физиология:сердце</a:t>
            </a:r>
            <a:endParaRPr lang="ru-RU" dirty="0" smtClean="0"/>
          </a:p>
          <a:p>
            <a:r>
              <a:rPr lang="ru-RU" dirty="0" smtClean="0"/>
              <a:t>Структуральные техники (тест на подвижность перикарда, техника со связками перикарда)</a:t>
            </a:r>
          </a:p>
          <a:p>
            <a:r>
              <a:rPr lang="ru-RU" dirty="0" smtClean="0"/>
              <a:t>Техники прикосновения и намерения  — работа с большим и малым кругом кровообращения.</a:t>
            </a:r>
          </a:p>
          <a:p>
            <a:r>
              <a:rPr lang="ru-RU" dirty="0" smtClean="0"/>
              <a:t>Анатомия и физиология: желудок, селезенка</a:t>
            </a:r>
          </a:p>
          <a:p>
            <a:r>
              <a:rPr lang="ru-RU" dirty="0" smtClean="0"/>
              <a:t>Структуральные техники (работа с пищеводом, с пищеводно-желудочным сфинктером, со связками желудка, с блуждающим нервом).</a:t>
            </a:r>
          </a:p>
          <a:p>
            <a:r>
              <a:rPr lang="ru-RU" dirty="0" smtClean="0"/>
              <a:t>Анатомия и физиология: почки и надпочечники</a:t>
            </a:r>
          </a:p>
          <a:p>
            <a:r>
              <a:rPr lang="ru-RU" dirty="0" smtClean="0"/>
              <a:t>Техники структуральные: работа с пупочными связками, с мочеточниками, фасциальная подвижность зоны проекции почек.</a:t>
            </a:r>
          </a:p>
          <a:p>
            <a:r>
              <a:rPr lang="ru-RU" dirty="0" smtClean="0"/>
              <a:t>Балансировка нервных сплетений</a:t>
            </a:r>
          </a:p>
          <a:p>
            <a:r>
              <a:rPr lang="ru-RU" b="1" dirty="0" smtClean="0"/>
              <a:t>3 день (кишечник, поджелудочная, мочевой, матка, яичники, простата)</a:t>
            </a:r>
            <a:endParaRPr lang="ru-RU" dirty="0" smtClean="0"/>
          </a:p>
          <a:p>
            <a:r>
              <a:rPr lang="ru-RU" dirty="0" smtClean="0"/>
              <a:t>НЛП техника для работы с негативными эмоциями.</a:t>
            </a:r>
          </a:p>
          <a:p>
            <a:r>
              <a:rPr lang="ru-RU" dirty="0" smtClean="0"/>
              <a:t>Нюансы в работе с внутренними органами, блоками.</a:t>
            </a:r>
          </a:p>
          <a:p>
            <a:r>
              <a:rPr lang="ru-RU" dirty="0" smtClean="0"/>
              <a:t>Анатомия и физиология: тонкий, толстый кишечник, поджелудочная железа</a:t>
            </a:r>
          </a:p>
          <a:p>
            <a:r>
              <a:rPr lang="ru-RU" dirty="0" smtClean="0"/>
              <a:t>Структуральные техники .Освобождение углов кишечника, работа с брыжейкой тонкого кишечника, работа со сфинктерами, освобождение пояснично-крестцового сплетения, эмоциональное освобождение тонкого кишечника.</a:t>
            </a:r>
          </a:p>
          <a:p>
            <a:r>
              <a:rPr lang="ru-RU" dirty="0" smtClean="0"/>
              <a:t>Отработка техник в парах</a:t>
            </a:r>
          </a:p>
          <a:p>
            <a:r>
              <a:rPr lang="ru-RU" dirty="0" smtClean="0"/>
              <a:t>Анатомия и физиология: мочевой пузырь</a:t>
            </a:r>
          </a:p>
          <a:p>
            <a:r>
              <a:rPr lang="ru-RU" dirty="0" smtClean="0"/>
              <a:t>Структуральные техники</a:t>
            </a:r>
          </a:p>
          <a:p>
            <a:r>
              <a:rPr lang="ru-RU" dirty="0" smtClean="0"/>
              <a:t>Анатомия и физиология: матка, яичники, простата</a:t>
            </a:r>
          </a:p>
          <a:p>
            <a:r>
              <a:rPr lang="ru-RU" dirty="0" smtClean="0"/>
              <a:t>Структуральные техники. Глобальная техника на восстановление подвижности матки, взаимосвязь глаза -яичники, особенности техники, взаимосвязь симфиза с верхней челюстью, синхронизация гипоталамуса и гипофиза, восстановление связи матки, яичников и мозга, особенности работы с простатой .</a:t>
            </a:r>
          </a:p>
          <a:p>
            <a:r>
              <a:rPr lang="ru-RU" dirty="0" smtClean="0"/>
              <a:t>Отработка техник в парах</a:t>
            </a:r>
          </a:p>
          <a:p>
            <a:r>
              <a:rPr lang="ru-RU" dirty="0" smtClean="0"/>
              <a:t>Алгоритм работы . Сессия 50 -60 минут, где вы научитесь правильно выстраивать работу с телом и закрепите навыки, полученные на семинаре.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lvl="0" indent="-457200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Функциональное восстановление внутренних органов. Модуль 2   (3дня)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5328592"/>
          </a:xfrm>
        </p:spPr>
        <p:txBody>
          <a:bodyPr>
            <a:normAutofit fontScale="32500" lnSpcReduction="20000"/>
          </a:bodyPr>
          <a:lstStyle/>
          <a:p>
            <a:r>
              <a:rPr lang="ru-RU" dirty="0" smtClean="0"/>
              <a:t>Висцеральное восстановление, его важность, особенности работы с внутренними органами. Особенности работы через фасцию, через связки, сосуды, нервы. Основные взаимосвязи в теле, которые приводят к нарушениям работы внутренних органов и способы работы с ними. Полости тела. Взаимосвязь между грудной, брюшной полостями. Теория. Анатомия и физиология </a:t>
            </a:r>
            <a:r>
              <a:rPr lang="ru-RU" dirty="0" err="1" smtClean="0"/>
              <a:t>сердечно-сосудистой</a:t>
            </a:r>
            <a:r>
              <a:rPr lang="ru-RU" dirty="0" smtClean="0"/>
              <a:t> и нервной систем. Важность, особенности работы с ними.</a:t>
            </a:r>
          </a:p>
          <a:p>
            <a:r>
              <a:rPr lang="ru-RU" dirty="0" smtClean="0"/>
              <a:t>Поиск первичного поражения через физическое тело и через тонкое тело. Выслушивание руками через контакт с телом и бесконтактное выслушивание. Теория и практика в парах</a:t>
            </a:r>
          </a:p>
          <a:p>
            <a:r>
              <a:rPr lang="ru-RU" dirty="0" smtClean="0"/>
              <a:t>Крестцово-копчиковое нервное сплетение, его влияние на внутренние органы и глобальна Копчик и его взаимосвязь с внутренними органами. Диагностика положение копчика, работа с копчиком. • Диагностика положения копчика • Работа со связками копчика • Работа с крестцово-копчиковым сочленением</a:t>
            </a:r>
          </a:p>
          <a:p>
            <a:r>
              <a:rPr lang="ru-RU" dirty="0" smtClean="0"/>
              <a:t>ТМО и ее взаимосвязь с внутренними органами. Работа с ТМО Конский хвост и терминальная нить. Особенности работы с ними.</a:t>
            </a:r>
          </a:p>
          <a:p>
            <a:r>
              <a:rPr lang="ru-RU" dirty="0" smtClean="0"/>
              <a:t>1 ребро, его особенности, восстановление положения 1 ребра.</a:t>
            </a:r>
          </a:p>
          <a:p>
            <a:r>
              <a:rPr lang="ru-RU" dirty="0" smtClean="0"/>
              <a:t>Анатомия и физиология: сердце, кровоснабжение, венозный отток иннервация. Непарная и </a:t>
            </a:r>
            <a:r>
              <a:rPr lang="ru-RU" dirty="0" err="1" smtClean="0"/>
              <a:t>полунепарные</a:t>
            </a:r>
            <a:r>
              <a:rPr lang="ru-RU" dirty="0" smtClean="0"/>
              <a:t> вены, их важность и работа с ними. Функциональное восстановление сердца: аорта, дуга аорты, коронарные артерии, клапаны, верхняя и нижняя полые вены, диафрагмальный нерв, симпатическая иннервация.</a:t>
            </a:r>
          </a:p>
          <a:p>
            <a:r>
              <a:rPr lang="ru-RU" dirty="0" smtClean="0"/>
              <a:t>Анатомия и физиология: легкие, кровоснабжение, венозный отток, иннервация, Функциональное восстановление легких: ворота легких. Точечная работа с ограниченными участками легких.</a:t>
            </a:r>
          </a:p>
          <a:p>
            <a:r>
              <a:rPr lang="ru-RU" dirty="0" smtClean="0"/>
              <a:t>Анатомия и физиология: печень, кровоснабжение, иннервация, Функциональное восстановление печени: • точечная техника на печени • воротная вена и ее связи с органами. Особенности работы</a:t>
            </a:r>
          </a:p>
          <a:p>
            <a:r>
              <a:rPr lang="ru-RU" dirty="0" smtClean="0"/>
              <a:t>Анатомия и физиология: желудок, поджелудочная железа, кровоснабжение, иннервация, Функциональное восстановление при грыже диафрагмальное отверстия</a:t>
            </a:r>
          </a:p>
          <a:p>
            <a:r>
              <a:rPr lang="ru-RU" dirty="0" smtClean="0"/>
              <a:t>Поджелудочная железа и сосуды, на которые они влияет. Особенности работы.</a:t>
            </a:r>
          </a:p>
          <a:p>
            <a:r>
              <a:rPr lang="ru-RU" dirty="0" smtClean="0"/>
              <a:t>Брюшная полость, кровоснабжение и иннервация органов. Послойная пальпация брюшной стенки живота. Работа с брюшиной, особенности работы с большим сальником. Работа с брюшной аортой Толстый кишечник, особенности его иннервации, техники по функциональному восстановлению его работы. 12 перстная кишка и ее функциональное восстановление</a:t>
            </a:r>
          </a:p>
          <a:p>
            <a:r>
              <a:rPr lang="ru-RU" dirty="0" smtClean="0"/>
              <a:t>Анатомия и физиология: почки, кровоснабжение, иннервация, Функциональное восстановление почек: • Глобальная техника с почками, которая задействует всю цепочку поражения. • Техника с воротами почек. Особенности левой почки и особенности работы с ней. • Техника на почке при опущении</a:t>
            </a:r>
          </a:p>
          <a:p>
            <a:r>
              <a:rPr lang="ru-RU" dirty="0" smtClean="0"/>
              <a:t>Прямая кишка, проблемы, особенности работы • Глобальное фасциальное восстановление таза • Работа с прямой кишкой </a:t>
            </a:r>
            <a:r>
              <a:rPr lang="ru-RU" dirty="0" err="1" smtClean="0"/>
              <a:t>Дугласово</a:t>
            </a:r>
            <a:r>
              <a:rPr lang="ru-RU" dirty="0" smtClean="0"/>
              <a:t> пространство, особенности у женщин и мужчин. Техника работы</a:t>
            </a:r>
          </a:p>
          <a:p>
            <a:r>
              <a:rPr lang="ru-RU" dirty="0" smtClean="0"/>
              <a:t>Паховый канал, особенности у женщин и мужчин, особенности работы при </a:t>
            </a:r>
            <a:r>
              <a:rPr lang="ru-RU" dirty="0" err="1" smtClean="0"/>
              <a:t>варикоцеле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Связь «мозг-орган», особенности восстановления этой связи. Дыхание органа.</a:t>
            </a:r>
          </a:p>
          <a:p>
            <a:r>
              <a:rPr lang="ru-RU" dirty="0" smtClean="0"/>
              <a:t>Алгоритм работы . Сессия 50 -60 минут, где вы научитесь правильно выстраивать работу с телом и закрепите навыки, полученные на семинаре.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Фасциальное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восстановление тела – 1. </a:t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(3 дня 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5112568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r>
              <a:rPr lang="ru-RU" dirty="0" smtClean="0"/>
              <a:t>День 1 </a:t>
            </a:r>
          </a:p>
          <a:p>
            <a:r>
              <a:rPr lang="ru-RU" dirty="0" smtClean="0"/>
              <a:t>Теоретическая часть: фасции, виды фасций, функции фасций, факторы, вызывающие изменения в фасциях. Противопоказания и показания. Зоны, требующие особого внимания.</a:t>
            </a:r>
          </a:p>
          <a:p>
            <a:r>
              <a:rPr lang="ru-RU" dirty="0" smtClean="0"/>
              <a:t>Анатомия нижних конечностей. Особенности фасций нижних конечностей.</a:t>
            </a:r>
          </a:p>
          <a:p>
            <a:r>
              <a:rPr lang="ru-RU" dirty="0" smtClean="0"/>
              <a:t>Диагностика тела в положении стоя, сидя, лежа.</a:t>
            </a:r>
          </a:p>
          <a:p>
            <a:r>
              <a:rPr lang="ru-RU" dirty="0" smtClean="0"/>
              <a:t>Развитие навыков пальпации. Особенности ощущений под руками, когда пальпируем фасцию, мышцу, надкостницу, сухожилие, связки.</a:t>
            </a:r>
          </a:p>
          <a:p>
            <a:r>
              <a:rPr lang="ru-RU" dirty="0" smtClean="0"/>
              <a:t>Компрессионные техники с надкостницей. Работа в парах.</a:t>
            </a:r>
          </a:p>
          <a:p>
            <a:r>
              <a:rPr lang="ru-RU" dirty="0" smtClean="0"/>
              <a:t>Мягкие глобальные костные техники для быстрого снятия напряжения в голени и в бедре. Работа с парах.</a:t>
            </a:r>
          </a:p>
          <a:p>
            <a:r>
              <a:rPr lang="ru-RU" dirty="0" smtClean="0"/>
              <a:t>Работа с мембраной голени. Работа в парах.</a:t>
            </a:r>
          </a:p>
          <a:p>
            <a:r>
              <a:rPr lang="ru-RU" dirty="0" smtClean="0"/>
              <a:t>Восстановление подвижности голеностопного, коленного и тазобедренного суставов активными и пассивными фасциальными и суставными техниками. Особенности работы с суставами нижних конечностей. Работа в парах.</a:t>
            </a:r>
          </a:p>
          <a:p>
            <a:r>
              <a:rPr lang="ru-RU" dirty="0" smtClean="0"/>
              <a:t>Поверхностная и глубокая </a:t>
            </a:r>
            <a:r>
              <a:rPr lang="ru-RU" dirty="0" err="1" smtClean="0"/>
              <a:t>миофасциальная</a:t>
            </a:r>
            <a:r>
              <a:rPr lang="ru-RU" dirty="0" smtClean="0"/>
              <a:t> работа с нижними конечностями. Особенности работы предплечьем, локтем, ладошкой, основанием кисти, расслабленным кулаком, фалангами, костяшками, пальцами. Работа в парах.</a:t>
            </a:r>
          </a:p>
          <a:p>
            <a:pPr algn="ctr">
              <a:buNone/>
            </a:pPr>
            <a:r>
              <a:rPr lang="ru-RU" dirty="0" smtClean="0"/>
              <a:t>День 2 </a:t>
            </a:r>
          </a:p>
          <a:p>
            <a:r>
              <a:rPr lang="ru-RU" dirty="0" smtClean="0"/>
              <a:t>Анатомия: туловище и верхние конечности. Обзор важных фасций для корректной </a:t>
            </a:r>
            <a:r>
              <a:rPr lang="ru-RU" dirty="0" err="1" smtClean="0"/>
              <a:t>фасциальной</a:t>
            </a:r>
            <a:r>
              <a:rPr lang="ru-RU" dirty="0" smtClean="0"/>
              <a:t> работы.</a:t>
            </a:r>
          </a:p>
          <a:p>
            <a:r>
              <a:rPr lang="ru-RU" dirty="0" smtClean="0"/>
              <a:t>Диагностика тела в положении стоя, сидя, лежа.</a:t>
            </a:r>
          </a:p>
          <a:p>
            <a:r>
              <a:rPr lang="ru-RU" dirty="0" smtClean="0"/>
              <a:t>Восстановление подвижности позвоночника и грудной клетки активными и пассивными техниками. Работа с парах.</a:t>
            </a:r>
          </a:p>
          <a:p>
            <a:r>
              <a:rPr lang="ru-RU" dirty="0" smtClean="0"/>
              <a:t>Особенности работы с грудиной и ребрами. Работа в парах.</a:t>
            </a:r>
          </a:p>
          <a:p>
            <a:r>
              <a:rPr lang="ru-RU" dirty="0" smtClean="0"/>
              <a:t>Мягкие фасциальные техники по работе с грудью. Особенности работы с мужской и женской грудью. Работа в парах.</a:t>
            </a:r>
          </a:p>
          <a:p>
            <a:r>
              <a:rPr lang="ru-RU" dirty="0" smtClean="0"/>
              <a:t>Техники поверхностной и глубокой </a:t>
            </a:r>
            <a:r>
              <a:rPr lang="ru-RU" dirty="0" err="1" smtClean="0"/>
              <a:t>миофасциальной</a:t>
            </a:r>
            <a:r>
              <a:rPr lang="ru-RU" dirty="0" smtClean="0"/>
              <a:t> работы на грудной клетке, на животе, на спине. Нюансы  работы с ГК, животом, спиной.  Особенности работы предплечьем, локтем, ладошкой, основанием кисти, расслабленным кулаком, фалангами, костяшками, пальцами. Работа в парах.</a:t>
            </a:r>
          </a:p>
          <a:p>
            <a:r>
              <a:rPr lang="ru-RU" dirty="0" smtClean="0"/>
              <a:t>Восстановление подвижности лучезапястного сустава, локтевого и плечевого суставов активными и пассивными фасциальными и суставными техниками. Особенности работы с суставами верхних конечностей. Работа в парах.</a:t>
            </a:r>
          </a:p>
          <a:p>
            <a:r>
              <a:rPr lang="ru-RU" dirty="0" smtClean="0"/>
              <a:t>Компрессионные техники с надкостницей костей верхних конечностей. Работа в парах.</a:t>
            </a:r>
          </a:p>
          <a:p>
            <a:r>
              <a:rPr lang="ru-RU" dirty="0" smtClean="0"/>
              <a:t>Поверхностная и глубокая </a:t>
            </a:r>
            <a:r>
              <a:rPr lang="ru-RU" dirty="0" err="1" smtClean="0"/>
              <a:t>миофасциальная</a:t>
            </a:r>
            <a:r>
              <a:rPr lang="ru-RU" dirty="0" smtClean="0"/>
              <a:t> работа с верхними конечностями. Особенности работы предплечьем, локтем, ладошкой, основанием кисти, расслабленным кулаком, фалангами, костяшками, пальцами. Работа в парах.</a:t>
            </a:r>
          </a:p>
          <a:p>
            <a:pPr algn="ctr">
              <a:buNone/>
            </a:pPr>
            <a:r>
              <a:rPr lang="ru-RU" dirty="0" smtClean="0"/>
              <a:t>День3 </a:t>
            </a:r>
          </a:p>
          <a:p>
            <a:r>
              <a:rPr lang="ru-RU" dirty="0" smtClean="0"/>
              <a:t>Интеграция изученного материала  в целостный </a:t>
            </a:r>
            <a:r>
              <a:rPr lang="ru-RU" dirty="0" err="1" smtClean="0"/>
              <a:t>фасциальный</a:t>
            </a:r>
            <a:r>
              <a:rPr lang="ru-RU" dirty="0" smtClean="0"/>
              <a:t>  подход . Работа со всей физической структурой человека. Работа в парах.</a:t>
            </a:r>
          </a:p>
          <a:p>
            <a:r>
              <a:rPr lang="ru-RU" dirty="0" smtClean="0"/>
              <a:t>Фасциальное уравновешивание. Работа в парах.</a:t>
            </a:r>
          </a:p>
          <a:p>
            <a:r>
              <a:rPr lang="ru-RU" dirty="0" smtClean="0"/>
              <a:t>Работа с фасциальными линиями через пальцы на стопах и на руках. Диагональная балансировка. Работа в парах.</a:t>
            </a:r>
          </a:p>
          <a:p>
            <a:r>
              <a:rPr lang="ru-RU" dirty="0" smtClean="0"/>
              <a:t>Фасциальная растяжка.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Фасциальное восстановление тела – 2. (3 дня )</a:t>
            </a:r>
            <a:r>
              <a:rPr lang="ru-RU" dirty="0" smtClean="0">
                <a:solidFill>
                  <a:srgbClr val="00B050"/>
                </a:solidFill>
              </a:rPr>
              <a:t/>
            </a:r>
            <a:br>
              <a:rPr lang="ru-RU" dirty="0" smtClean="0">
                <a:solidFill>
                  <a:srgbClr val="00B050"/>
                </a:solidFill>
              </a:rPr>
            </a:b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908720"/>
            <a:ext cx="8928992" cy="5949280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dirty="0" smtClean="0"/>
              <a:t>День 1 </a:t>
            </a:r>
          </a:p>
          <a:p>
            <a:r>
              <a:rPr lang="ru-RU" dirty="0" smtClean="0"/>
              <a:t>Теоретическая часть: фасции, сосуды, нервы и их взаимосвязи.</a:t>
            </a:r>
          </a:p>
          <a:p>
            <a:r>
              <a:rPr lang="ru-RU" dirty="0" smtClean="0"/>
              <a:t>Нервы нижних конечностей и их влияние на тело. Диагностика тела в положении стоя, лежа. Работа в парах.</a:t>
            </a:r>
          </a:p>
          <a:p>
            <a:r>
              <a:rPr lang="ru-RU" dirty="0" smtClean="0"/>
              <a:t>Развитие навыков пальпации. Особенности пальпации нервов и сосудов. Работа в парах.</a:t>
            </a:r>
          </a:p>
          <a:p>
            <a:r>
              <a:rPr lang="ru-RU" dirty="0" smtClean="0"/>
              <a:t>Работа с лобковым симфизом. Работа в парах.</a:t>
            </a:r>
          </a:p>
          <a:p>
            <a:r>
              <a:rPr lang="ru-RU" dirty="0" smtClean="0"/>
              <a:t>Фасциальное восстановление по векторам мышц ягодиц. Работа в парах.</a:t>
            </a:r>
          </a:p>
          <a:p>
            <a:r>
              <a:rPr lang="ru-RU" dirty="0" smtClean="0"/>
              <a:t>Балансировка фасций таза.</a:t>
            </a:r>
          </a:p>
          <a:p>
            <a:r>
              <a:rPr lang="ru-RU" dirty="0" smtClean="0"/>
              <a:t>Восстановление подвижности подвздошно-крестцового сустава. Работа в парах.</a:t>
            </a:r>
          </a:p>
          <a:p>
            <a:r>
              <a:rPr lang="ru-RU" dirty="0" smtClean="0"/>
              <a:t>Глобальная работа с пояснично-крестцовым сплетением. Работа в парах.</a:t>
            </a:r>
          </a:p>
          <a:p>
            <a:r>
              <a:rPr lang="ru-RU" dirty="0" smtClean="0"/>
              <a:t>Освобождение пояснично-крестцового сплетения с помощью рычага. Работа в парах.</a:t>
            </a:r>
          </a:p>
          <a:p>
            <a:r>
              <a:rPr lang="ru-RU" dirty="0" smtClean="0"/>
              <a:t>Нервы нижних конечностей. Особенности работы с бедренным, запирательным, седалищным (малоберцовым и большеберцовым нервами), задним кожным нервом бедра, латеральным кожным, кожным бедренным нервами. Работа в парах</a:t>
            </a:r>
          </a:p>
          <a:p>
            <a:r>
              <a:rPr lang="ru-RU" dirty="0" smtClean="0"/>
              <a:t>Восстановление подвижности поясничного отдела позвоночника, голеностопного, коленного и тазобедренного суставов через работу с нервами. Работа в парах.</a:t>
            </a:r>
          </a:p>
          <a:p>
            <a:r>
              <a:rPr lang="ru-RU" dirty="0" smtClean="0"/>
              <a:t>Точечные фасциальные техники. Работа в парах.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День 2</a:t>
            </a:r>
          </a:p>
          <a:p>
            <a:r>
              <a:rPr lang="ru-RU" dirty="0" smtClean="0"/>
              <a:t>Теоретическая часть. Позвонки и их взаимосвязь с внутренними органами. Наиболее распространённые заболевания. Психосоматика и боли в спине.</a:t>
            </a:r>
          </a:p>
          <a:p>
            <a:r>
              <a:rPr lang="ru-RU" dirty="0" smtClean="0"/>
              <a:t>Восстановление подвижности позвоночника (3 техники) Работа в парах.</a:t>
            </a:r>
          </a:p>
          <a:p>
            <a:r>
              <a:rPr lang="ru-RU" dirty="0" smtClean="0"/>
              <a:t>Структурное освобождение  L5  — S1. Растяжение поясничного отдела. Работа в парах.</a:t>
            </a:r>
          </a:p>
          <a:p>
            <a:r>
              <a:rPr lang="ru-RU" dirty="0" smtClean="0"/>
              <a:t>Фасциальное растяжение мышц поясницы. Работа в парах.</a:t>
            </a:r>
          </a:p>
          <a:p>
            <a:r>
              <a:rPr lang="ru-RU" dirty="0" smtClean="0"/>
              <a:t>Фасциальное освобождение зоны лопатки и плеча. Работа в парах.</a:t>
            </a:r>
          </a:p>
          <a:p>
            <a:r>
              <a:rPr lang="ru-RU" dirty="0" smtClean="0"/>
              <a:t>Техники по </a:t>
            </a:r>
            <a:r>
              <a:rPr lang="ru-RU" dirty="0" err="1" smtClean="0"/>
              <a:t>фасциальному</a:t>
            </a:r>
            <a:r>
              <a:rPr lang="ru-RU" dirty="0" smtClean="0"/>
              <a:t> восстановлению подвижности позвонков. Мобилизация позвонков крестцового, поясничного, грудного и шейного отделов. Работа в парах.</a:t>
            </a:r>
          </a:p>
          <a:p>
            <a:r>
              <a:rPr lang="ru-RU" dirty="0" smtClean="0"/>
              <a:t>Техники по </a:t>
            </a:r>
            <a:r>
              <a:rPr lang="ru-RU" dirty="0" err="1" smtClean="0"/>
              <a:t>фасциальному</a:t>
            </a:r>
            <a:r>
              <a:rPr lang="ru-RU" dirty="0" smtClean="0"/>
              <a:t> восстановлению подвижности области печени, желудка, селезенки. Работа в парах.</a:t>
            </a:r>
          </a:p>
          <a:p>
            <a:r>
              <a:rPr lang="ru-RU" dirty="0" smtClean="0"/>
              <a:t>Восстановление подвижности поясничных позвонков через </a:t>
            </a:r>
            <a:r>
              <a:rPr lang="ru-RU" dirty="0" err="1" smtClean="0"/>
              <a:t>околопупочную</a:t>
            </a:r>
            <a:r>
              <a:rPr lang="ru-RU" dirty="0" smtClean="0"/>
              <a:t> зону. Работа в парах.</a:t>
            </a:r>
          </a:p>
          <a:p>
            <a:r>
              <a:rPr lang="ru-RU" dirty="0" smtClean="0"/>
              <a:t>Восстановление подвижности тазобедренного, коленного через пассивные движения. Работа в парах.</a:t>
            </a:r>
          </a:p>
          <a:p>
            <a:r>
              <a:rPr lang="ru-RU" dirty="0" smtClean="0"/>
              <a:t>Улучшение подвижности тканей в зоне проекции печени, желудка, селезенки. Работа в парах.</a:t>
            </a:r>
          </a:p>
          <a:p>
            <a:r>
              <a:rPr lang="ru-RU" dirty="0" smtClean="0"/>
              <a:t>Освобождение позвонков грудного и поясничного отдела . Работа в парах.</a:t>
            </a:r>
          </a:p>
          <a:p>
            <a:r>
              <a:rPr lang="ru-RU" dirty="0" smtClean="0"/>
              <a:t>Особенности работы с грудиной и ребрами через точечную работу с межреберными нервами. Работа с грудной клеткой. Освобождение глобальное ГК. Техника на грудине. Межреберные нервы. Работа в парах.</a:t>
            </a:r>
          </a:p>
          <a:p>
            <a:r>
              <a:rPr lang="ru-RU" dirty="0" smtClean="0"/>
              <a:t>Анатомия груди: иннервация, кровоснабжение, венозный- и </a:t>
            </a:r>
            <a:r>
              <a:rPr lang="ru-RU" dirty="0" err="1" smtClean="0"/>
              <a:t>лимфо</a:t>
            </a:r>
            <a:r>
              <a:rPr lang="ru-RU" dirty="0" smtClean="0"/>
              <a:t> -отток. Мягкие фасциальные техники по работе с грудью. Улучшение кровоснабжения груди и оттока от груди. Работа с дольками, протоками, дольками, точечное </a:t>
            </a:r>
            <a:r>
              <a:rPr lang="ru-RU" dirty="0" err="1" smtClean="0"/>
              <a:t>фасциально-невральное</a:t>
            </a:r>
            <a:r>
              <a:rPr lang="ru-RU" dirty="0" smtClean="0"/>
              <a:t> восстановление груди. Работа в парах.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День 3 </a:t>
            </a:r>
          </a:p>
          <a:p>
            <a:endParaRPr lang="ru-RU" dirty="0" smtClean="0"/>
          </a:p>
          <a:p>
            <a:r>
              <a:rPr lang="ru-RU" dirty="0" smtClean="0"/>
              <a:t>Теоретическая часть : фасции, сосуды, нервы и их взаимосвязи.</a:t>
            </a:r>
          </a:p>
          <a:p>
            <a:r>
              <a:rPr lang="ru-RU" dirty="0" smtClean="0"/>
              <a:t>Нервы  туловища и верхних конечностей и их влияние на тело. Диагностика тела в положении стоя, лежа. Работа в парах.</a:t>
            </a:r>
          </a:p>
          <a:p>
            <a:r>
              <a:rPr lang="ru-RU" dirty="0" smtClean="0"/>
              <a:t>Особенности фасции шеи  и головы и техники по восстановлению </a:t>
            </a:r>
            <a:r>
              <a:rPr lang="ru-RU" dirty="0" err="1" smtClean="0"/>
              <a:t>фасциальной</a:t>
            </a:r>
            <a:r>
              <a:rPr lang="ru-RU" dirty="0" smtClean="0"/>
              <a:t> подвижности. Расслабление головы человека через воздействие на большие пальцы на ногах. Работа с большим затылочным отверстием, с яремным отверстием,  с </a:t>
            </a:r>
            <a:r>
              <a:rPr lang="ru-RU" dirty="0" err="1" smtClean="0"/>
              <a:t>дуральной</a:t>
            </a:r>
            <a:r>
              <a:rPr lang="ru-RU" dirty="0" smtClean="0"/>
              <a:t> трубой. Работа в парах.</a:t>
            </a:r>
          </a:p>
          <a:p>
            <a:r>
              <a:rPr lang="ru-RU" dirty="0" smtClean="0"/>
              <a:t>Особенности работы с плечевым сплетением. Глобальная техника на освобождение плечевого сплетения. Работа в парах.</a:t>
            </a:r>
          </a:p>
          <a:p>
            <a:r>
              <a:rPr lang="ru-RU" dirty="0" smtClean="0"/>
              <a:t>Особенности работы со срединным, локтевым и лучевым нервами. Анализ участков частой </a:t>
            </a:r>
            <a:r>
              <a:rPr lang="ru-RU" dirty="0" err="1" smtClean="0"/>
              <a:t>травматизации</a:t>
            </a:r>
            <a:r>
              <a:rPr lang="ru-RU" dirty="0" smtClean="0"/>
              <a:t> стволов. Работа в парах.</a:t>
            </a:r>
          </a:p>
          <a:p>
            <a:r>
              <a:rPr lang="ru-RU" dirty="0" smtClean="0"/>
              <a:t>Особенности работы при невропатии лучевого, плечевого, срединного нервов. Работа в парах.</a:t>
            </a:r>
          </a:p>
          <a:p>
            <a:r>
              <a:rPr lang="ru-RU" dirty="0" smtClean="0"/>
              <a:t>Восстановление подвижности лучезапястного сустава, локтевого и плечевого суставов через точечную работу с срединным, локтевым и лучевым нервами.. Работа в парах.</a:t>
            </a:r>
          </a:p>
          <a:p>
            <a:r>
              <a:rPr lang="ru-RU" dirty="0" smtClean="0"/>
              <a:t>Интеграция изученного материала  в целостный </a:t>
            </a:r>
            <a:r>
              <a:rPr lang="ru-RU" dirty="0" err="1" smtClean="0"/>
              <a:t>фасциально-невральный</a:t>
            </a:r>
            <a:r>
              <a:rPr lang="ru-RU" dirty="0" smtClean="0"/>
              <a:t>  подход. Работа со всей физической структурой человека. Работа в парах.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Холистическое восстановление лимфатической системы (2 дня)</a:t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925144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Теория. Функциональная анатомия лимфатической системы</a:t>
            </a:r>
            <a:endParaRPr lang="ru-RU" b="1" dirty="0" smtClean="0"/>
          </a:p>
          <a:p>
            <a:r>
              <a:rPr lang="ru-RU" dirty="0" smtClean="0"/>
              <a:t>Теория. Механизмы физиологического образования и перемещения лимфы.</a:t>
            </a:r>
            <a:endParaRPr lang="ru-RU" b="1" dirty="0" smtClean="0"/>
          </a:p>
          <a:p>
            <a:r>
              <a:rPr lang="ru-RU" dirty="0" smtClean="0"/>
              <a:t>Теория. Нарушения функции лимфатической системы.</a:t>
            </a:r>
            <a:endParaRPr lang="ru-RU" b="1" dirty="0" smtClean="0"/>
          </a:p>
          <a:p>
            <a:r>
              <a:rPr lang="ru-RU" dirty="0" err="1" smtClean="0"/>
              <a:t>Вибрационно</a:t>
            </a:r>
            <a:r>
              <a:rPr lang="ru-RU" dirty="0" smtClean="0"/>
              <a:t> – волновая работа с мышцами. Работа в парах.</a:t>
            </a:r>
            <a:endParaRPr lang="ru-RU" b="1" dirty="0" smtClean="0"/>
          </a:p>
          <a:p>
            <a:r>
              <a:rPr lang="ru-RU" dirty="0" smtClean="0"/>
              <a:t>Фасциальные техники в лимфодренаже. Работа в парах</a:t>
            </a:r>
            <a:endParaRPr lang="ru-RU" b="1" dirty="0" smtClean="0"/>
          </a:p>
          <a:p>
            <a:r>
              <a:rPr lang="ru-RU" dirty="0" smtClean="0"/>
              <a:t>Диафрагмальные техники в лимфодренаже.</a:t>
            </a:r>
            <a:endParaRPr lang="ru-RU" b="1" dirty="0" smtClean="0"/>
          </a:p>
          <a:p>
            <a:r>
              <a:rPr lang="ru-RU" dirty="0" smtClean="0"/>
              <a:t>Волновой помпаж всего тела. Работа в парах.</a:t>
            </a:r>
            <a:endParaRPr lang="ru-RU" b="1" dirty="0" smtClean="0"/>
          </a:p>
          <a:p>
            <a:r>
              <a:rPr lang="ru-RU" dirty="0" smtClean="0"/>
              <a:t>Техники для работы с основными органами лимфосистемы. Работа в парах.</a:t>
            </a:r>
            <a:endParaRPr lang="ru-RU" b="1" dirty="0" smtClean="0"/>
          </a:p>
          <a:p>
            <a:r>
              <a:rPr lang="ru-RU" dirty="0" smtClean="0"/>
              <a:t>Техники для работы с вторичными органами лимфосистемы. Работа в парах.</a:t>
            </a:r>
            <a:endParaRPr lang="ru-RU" b="1" dirty="0" smtClean="0"/>
          </a:p>
          <a:p>
            <a:r>
              <a:rPr lang="ru-RU" dirty="0" smtClean="0"/>
              <a:t>Освобождение и дренирование </a:t>
            </a:r>
            <a:r>
              <a:rPr lang="ru-RU" dirty="0" err="1" smtClean="0"/>
              <a:t>лимфоузлов</a:t>
            </a:r>
            <a:r>
              <a:rPr lang="ru-RU" dirty="0" smtClean="0"/>
              <a:t>. Работа в парах.</a:t>
            </a:r>
            <a:endParaRPr lang="ru-RU" b="1" dirty="0" smtClean="0"/>
          </a:p>
          <a:p>
            <a:r>
              <a:rPr lang="ru-RU" dirty="0" smtClean="0"/>
              <a:t>Техники на нижних конечностях с суставами и с нервами. Работа в парах.</a:t>
            </a:r>
            <a:endParaRPr lang="ru-RU" b="1" dirty="0" smtClean="0"/>
          </a:p>
          <a:p>
            <a:r>
              <a:rPr lang="ru-RU" dirty="0" err="1" smtClean="0"/>
              <a:t>Глубокотканные</a:t>
            </a:r>
            <a:r>
              <a:rPr lang="ru-RU" dirty="0" smtClean="0"/>
              <a:t> техники. Работа в парах.</a:t>
            </a:r>
            <a:endParaRPr lang="ru-RU" b="1" dirty="0" smtClean="0"/>
          </a:p>
          <a:p>
            <a:r>
              <a:rPr lang="ru-RU" dirty="0" smtClean="0"/>
              <a:t>Вибрационно-динамические методики в лимфодренаже. Работа в парах.</a:t>
            </a:r>
            <a:endParaRPr lang="ru-RU" b="1" dirty="0" smtClean="0"/>
          </a:p>
          <a:p>
            <a:r>
              <a:rPr lang="ru-RU" dirty="0" smtClean="0"/>
              <a:t>ЛФК и самокоррекция дисфункций лимфатической системы.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hoto_2024-02-13_16-53-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36712"/>
            <a:ext cx="9153727" cy="5070307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1908</Words>
  <Application>Microsoft Office PowerPoint</Application>
  <PresentationFormat>Экран (4:3)</PresentationFormat>
  <Paragraphs>177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СТРУКТУРНОЕ И ФУНКЦИОНАЛЬНОЕ ВОССТАНОВЛЕНИЕ ЧЕЛОВЕКА </vt:lpstr>
      <vt:lpstr> СТРУКТУРНОЕ И ФУНКЦИОНАЛЬНОЕ ВОССТАНОВЛЕНИЕ (ФИЗИКА) </vt:lpstr>
      <vt:lpstr>  Нейромиофасциальные и эстетические приемы.   </vt:lpstr>
      <vt:lpstr>Пальпация и перцепция (2 дня) </vt:lpstr>
      <vt:lpstr>Функциональное восстановление внутренних органов. Модуль 1   (3дня)</vt:lpstr>
      <vt:lpstr>Функциональное восстановление внутренних органов. Модуль 2   (3дня)</vt:lpstr>
      <vt:lpstr> Фасциальное восстановление тела – 1.  (3 дня ) </vt:lpstr>
      <vt:lpstr>Фасциальное восстановление тела – 2. (3 дня ) </vt:lpstr>
      <vt:lpstr> Холистическое восстановление лимфатической системы (2 дня) 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Inna Smirnova</dc:creator>
  <cp:lastModifiedBy>Inna Smirnova</cp:lastModifiedBy>
  <cp:revision>5</cp:revision>
  <dcterms:created xsi:type="dcterms:W3CDTF">2024-11-01T07:19:26Z</dcterms:created>
  <dcterms:modified xsi:type="dcterms:W3CDTF">2024-11-03T07:21:28Z</dcterms:modified>
</cp:coreProperties>
</file>