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60" r:id="rId2"/>
    <p:sldId id="258" r:id="rId3"/>
    <p:sldId id="261" r:id="rId4"/>
    <p:sldId id="262" r:id="rId5"/>
    <p:sldId id="263" r:id="rId6"/>
    <p:sldId id="264" r:id="rId7"/>
    <p:sldId id="265" r:id="rId8"/>
    <p:sldId id="257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9" d="100"/>
          <a:sy n="99" d="100"/>
        </p:scale>
        <p:origin x="-888" y="-45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BC8D3B2-949A-4905-8AEB-74223AC1E71E}" type="datetimeFigureOut">
              <a:rPr lang="ru-RU" smtClean="0"/>
              <a:pPr/>
              <a:t>05.11.2024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D2E866C-C9C4-4FA9-8C29-8ACF8A3B498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Психологическое</a:t>
            </a:r>
            <a:r>
              <a:rPr lang="ru-RU" baseline="0" dirty="0" smtClean="0"/>
              <a:t> восстановление человека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2E866C-C9C4-4FA9-8C29-8ACF8A3B4980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52040-EFC0-44C9-8464-D8CEA1310E4C}" type="datetimeFigureOut">
              <a:rPr lang="ru-RU" smtClean="0"/>
              <a:pPr/>
              <a:t>05.11.2024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B274E4-F4B3-498E-99EB-705D61219FE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52040-EFC0-44C9-8464-D8CEA1310E4C}" type="datetimeFigureOut">
              <a:rPr lang="ru-RU" smtClean="0"/>
              <a:pPr/>
              <a:t>05.11.2024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B274E4-F4B3-498E-99EB-705D61219FE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52040-EFC0-44C9-8464-D8CEA1310E4C}" type="datetimeFigureOut">
              <a:rPr lang="ru-RU" smtClean="0"/>
              <a:pPr/>
              <a:t>05.11.2024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B274E4-F4B3-498E-99EB-705D61219FE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52040-EFC0-44C9-8464-D8CEA1310E4C}" type="datetimeFigureOut">
              <a:rPr lang="ru-RU" smtClean="0"/>
              <a:pPr/>
              <a:t>05.11.2024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B274E4-F4B3-498E-99EB-705D61219FE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52040-EFC0-44C9-8464-D8CEA1310E4C}" type="datetimeFigureOut">
              <a:rPr lang="ru-RU" smtClean="0"/>
              <a:pPr/>
              <a:t>05.11.2024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B274E4-F4B3-498E-99EB-705D61219FE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52040-EFC0-44C9-8464-D8CEA1310E4C}" type="datetimeFigureOut">
              <a:rPr lang="ru-RU" smtClean="0"/>
              <a:pPr/>
              <a:t>05.11.2024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B274E4-F4B3-498E-99EB-705D61219FE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52040-EFC0-44C9-8464-D8CEA1310E4C}" type="datetimeFigureOut">
              <a:rPr lang="ru-RU" smtClean="0"/>
              <a:pPr/>
              <a:t>05.11.2024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B274E4-F4B3-498E-99EB-705D61219FE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52040-EFC0-44C9-8464-D8CEA1310E4C}" type="datetimeFigureOut">
              <a:rPr lang="ru-RU" smtClean="0"/>
              <a:pPr/>
              <a:t>05.11.2024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B274E4-F4B3-498E-99EB-705D61219FE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52040-EFC0-44C9-8464-D8CEA1310E4C}" type="datetimeFigureOut">
              <a:rPr lang="ru-RU" smtClean="0"/>
              <a:pPr/>
              <a:t>05.11.2024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B274E4-F4B3-498E-99EB-705D61219FE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52040-EFC0-44C9-8464-D8CEA1310E4C}" type="datetimeFigureOut">
              <a:rPr lang="ru-RU" smtClean="0"/>
              <a:pPr/>
              <a:t>05.11.2024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B274E4-F4B3-498E-99EB-705D61219FE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52040-EFC0-44C9-8464-D8CEA1310E4C}" type="datetimeFigureOut">
              <a:rPr lang="ru-RU" smtClean="0"/>
              <a:pPr/>
              <a:t>05.11.2024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B274E4-F4B3-498E-99EB-705D61219FE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52040-EFC0-44C9-8464-D8CEA1310E4C}" type="datetimeFigureOut">
              <a:rPr lang="ru-RU" smtClean="0"/>
              <a:pPr/>
              <a:t>05.11.2024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B274E4-F4B3-498E-99EB-705D61219FE9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2" name="Picture 8" descr="Picture background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20688"/>
            <a:ext cx="9144000" cy="5445224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1259632" y="980728"/>
            <a:ext cx="7073155" cy="230832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endParaRPr lang="ru-RU" sz="48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pPr algn="ctr"/>
            <a:r>
              <a:rPr lang="ru-RU" sz="4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Психологическое</a:t>
            </a:r>
            <a:r>
              <a:rPr lang="ru-RU" sz="4800" b="1" baseline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</a:p>
          <a:p>
            <a:pPr algn="ctr"/>
            <a:r>
              <a:rPr lang="ru-RU" sz="4800" b="1" baseline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восстановление человека</a:t>
            </a:r>
            <a:endParaRPr lang="ru-RU" sz="48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1028" name="Picture 4" descr="D:\2 Сайт. Школа\Сайт, лого\Лого\Лого для печати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51920" y="3284984"/>
            <a:ext cx="1288143" cy="151216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Годовая </a:t>
            </a:r>
            <a:r>
              <a:rPr lang="ru-RU" sz="40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офлайн</a:t>
            </a:r>
            <a:r>
              <a:rPr lang="ru-RU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программа по работе с подсознанием (психика)</a:t>
            </a:r>
            <a:endParaRPr lang="ru-RU" sz="4000" dirty="0">
              <a:solidFill>
                <a:srgbClr val="00B05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lvl="0"/>
            <a:r>
              <a:rPr lang="ru-RU" dirty="0" smtClean="0"/>
              <a:t>Работа с подсознанием- 1. Основы психологического сопровождения. Сущностная трансформация </a:t>
            </a:r>
            <a:r>
              <a:rPr lang="ru-RU" b="1" dirty="0" smtClean="0"/>
              <a:t>(3дня) </a:t>
            </a:r>
            <a:endParaRPr lang="ru-RU" dirty="0" smtClean="0"/>
          </a:p>
          <a:p>
            <a:pPr lvl="0"/>
            <a:r>
              <a:rPr lang="ru-RU" dirty="0" smtClean="0"/>
              <a:t>Работа с подсознанием- 2. Работа с триединым мозгом. Интеграция души и тела. Восстановление ресурсов данных нам  от рождения. </a:t>
            </a:r>
            <a:r>
              <a:rPr lang="ru-RU" b="1" dirty="0" smtClean="0"/>
              <a:t>(3 дня) </a:t>
            </a:r>
            <a:endParaRPr lang="ru-RU" dirty="0" smtClean="0"/>
          </a:p>
          <a:p>
            <a:pPr lvl="0"/>
            <a:r>
              <a:rPr lang="ru-RU" dirty="0" smtClean="0"/>
              <a:t>Работа с подсознанием - 3. Личность. ЭГО. </a:t>
            </a:r>
            <a:r>
              <a:rPr lang="ru-RU" b="1" dirty="0" smtClean="0"/>
              <a:t>(2 дня) </a:t>
            </a:r>
            <a:endParaRPr lang="ru-RU" dirty="0" smtClean="0"/>
          </a:p>
          <a:p>
            <a:pPr lvl="0"/>
            <a:r>
              <a:rPr lang="ru-RU" dirty="0" smtClean="0"/>
              <a:t>Работа с подсознанием – 4. Архетипы личности. Восстановление целостности. </a:t>
            </a:r>
            <a:r>
              <a:rPr lang="ru-RU" b="1" dirty="0" smtClean="0"/>
              <a:t>(3 дня) </a:t>
            </a:r>
            <a:endParaRPr lang="ru-RU" dirty="0" smtClean="0"/>
          </a:p>
          <a:p>
            <a:pPr lvl="0"/>
            <a:r>
              <a:rPr lang="ru-RU" dirty="0" smtClean="0"/>
              <a:t>Работа с подсознанием – 5. Род и его влияние на жизнь человека. </a:t>
            </a:r>
            <a:r>
              <a:rPr lang="ru-RU" b="1" dirty="0" smtClean="0"/>
              <a:t>(3 дня) </a:t>
            </a:r>
          </a:p>
          <a:p>
            <a:pPr lvl="0"/>
            <a:endParaRPr lang="ru-RU" b="1" dirty="0"/>
          </a:p>
          <a:p>
            <a:r>
              <a:rPr lang="ru-RU" b="1" dirty="0" smtClean="0"/>
              <a:t>Дополнительно: </a:t>
            </a:r>
            <a:r>
              <a:rPr lang="ru-RU" dirty="0" smtClean="0"/>
              <a:t>«За пределами возможного» - направленные визуализации и медитации; годовая </a:t>
            </a:r>
            <a:r>
              <a:rPr lang="ru-RU" dirty="0" err="1" smtClean="0"/>
              <a:t>онлайн</a:t>
            </a:r>
            <a:r>
              <a:rPr lang="ru-RU" dirty="0" smtClean="0"/>
              <a:t> программа «Психологическое восстановление человека»</a:t>
            </a:r>
          </a:p>
          <a:p>
            <a:pPr lvl="0"/>
            <a:endParaRPr lang="ru-RU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/>
            <a:r>
              <a:rPr lang="ru-RU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Работа с подсознанием- 1. Основы психологического сопровождения. Сущностная трансформация (3 дня)</a:t>
            </a:r>
            <a:br>
              <a:rPr lang="ru-RU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endParaRPr lang="ru-RU" sz="2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B05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7504" y="1412776"/>
            <a:ext cx="8928992" cy="5445224"/>
          </a:xfrm>
        </p:spPr>
        <p:txBody>
          <a:bodyPr>
            <a:normAutofit fontScale="32500" lnSpcReduction="20000"/>
          </a:bodyPr>
          <a:lstStyle/>
          <a:p>
            <a:r>
              <a:rPr lang="ru-RU" b="1" dirty="0" smtClean="0"/>
              <a:t>1 — 2 день — Основы психологического сопровождения. Работа с подсознанием.</a:t>
            </a:r>
            <a:endParaRPr lang="ru-RU" dirty="0" smtClean="0"/>
          </a:p>
          <a:p>
            <a:r>
              <a:rPr lang="ru-RU" dirty="0" smtClean="0"/>
              <a:t>Работа с подсознанием для специалистов помогающих профессий. Особенности работы и механизм работы с подсознанием.</a:t>
            </a:r>
          </a:p>
          <a:p>
            <a:r>
              <a:rPr lang="ru-RU" dirty="0" smtClean="0"/>
              <a:t>Заземление в практической работе с людьми. Виды заземлений. Техника на нейтральность и устойчивость в работе. Групповая практика.</a:t>
            </a:r>
          </a:p>
          <a:p>
            <a:r>
              <a:rPr lang="ru-RU" dirty="0" smtClean="0"/>
              <a:t>Гипноз, транс, измененное состояние сознания, расширенное состояние сознания как составляющая глубинной телесной работы с людьми. Теория и практика групповая и в парах.</a:t>
            </a:r>
          </a:p>
          <a:p>
            <a:r>
              <a:rPr lang="ru-RU" dirty="0" smtClean="0"/>
              <a:t>4 упражнения: на улучшение внимания, для развития навыков концентрации, для развития умения контролировать мысли, для выработки внутреннего контроля. Практика в малых группах.</a:t>
            </a:r>
          </a:p>
          <a:p>
            <a:r>
              <a:rPr lang="ru-RU" dirty="0" smtClean="0"/>
              <a:t>Упражнение «Заблудившийся рассказчик». Практика в парах.</a:t>
            </a:r>
          </a:p>
          <a:p>
            <a:r>
              <a:rPr lang="ru-RU" dirty="0" smtClean="0"/>
              <a:t>Шизоидный паттерн общения. Практика в парах.</a:t>
            </a:r>
          </a:p>
          <a:p>
            <a:r>
              <a:rPr lang="ru-RU" dirty="0" smtClean="0"/>
              <a:t>Терапевтический диалог с человеком и его нюансы: зеркальное отражение, ратификация, </a:t>
            </a:r>
            <a:r>
              <a:rPr lang="ru-RU" dirty="0" err="1" smtClean="0"/>
              <a:t>эмпатия</a:t>
            </a:r>
            <a:r>
              <a:rPr lang="ru-RU" dirty="0" smtClean="0"/>
              <a:t>, психологическая рамка ⠀⠀</a:t>
            </a:r>
          </a:p>
          <a:p>
            <a:r>
              <a:rPr lang="ru-RU" dirty="0" smtClean="0"/>
              <a:t>Упражнение «Как ели бы». Практика в парах.</a:t>
            </a:r>
          </a:p>
          <a:p>
            <a:r>
              <a:rPr lang="ru-RU" dirty="0" smtClean="0"/>
              <a:t>Слова с «-« и с «+» резонансом ( анализ реакции тела). Групповая практика.</a:t>
            </a:r>
          </a:p>
          <a:p>
            <a:r>
              <a:rPr lang="ru-RU" dirty="0" smtClean="0"/>
              <a:t>Активизирующие глаголы. Групповая практика.</a:t>
            </a:r>
          </a:p>
          <a:p>
            <a:r>
              <a:rPr lang="ru-RU" dirty="0" smtClean="0"/>
              <a:t>Обобщение в терапевтическом диалоге. Практика в парах.</a:t>
            </a:r>
          </a:p>
          <a:p>
            <a:r>
              <a:rPr lang="ru-RU" dirty="0" smtClean="0"/>
              <a:t>Исключение в терапевтическом диалоге. Практика в парах.</a:t>
            </a:r>
          </a:p>
          <a:p>
            <a:r>
              <a:rPr lang="ru-RU" dirty="0" smtClean="0"/>
              <a:t>Искажения в терапевтическом диалоге. Практика в парах.</a:t>
            </a:r>
          </a:p>
          <a:p>
            <a:r>
              <a:rPr lang="ru-RU" dirty="0" smtClean="0"/>
              <a:t>Запрос и его особенности. Формирование запроса.</a:t>
            </a:r>
          </a:p>
          <a:p>
            <a:r>
              <a:rPr lang="ru-RU" dirty="0" smtClean="0"/>
              <a:t>Упражнение «</a:t>
            </a:r>
            <a:r>
              <a:rPr lang="ru-RU" dirty="0" err="1" smtClean="0"/>
              <a:t>Флудилка</a:t>
            </a:r>
            <a:r>
              <a:rPr lang="ru-RU" dirty="0" smtClean="0"/>
              <a:t>» Практика в парах.</a:t>
            </a:r>
          </a:p>
          <a:p>
            <a:r>
              <a:rPr lang="ru-RU" dirty="0" smtClean="0"/>
              <a:t>Базовые вопросы «чистого языка» Дэвида </a:t>
            </a:r>
            <a:r>
              <a:rPr lang="ru-RU" dirty="0" err="1" smtClean="0"/>
              <a:t>Гроува</a:t>
            </a:r>
            <a:r>
              <a:rPr lang="ru-RU" dirty="0" smtClean="0"/>
              <a:t>: развивающие вопросы, вопросы последовательности и источников.</a:t>
            </a:r>
          </a:p>
          <a:p>
            <a:r>
              <a:rPr lang="ru-RU" dirty="0" smtClean="0"/>
              <a:t>Упражнение «Самый лучший совет». Практика в парах.</a:t>
            </a:r>
          </a:p>
          <a:p>
            <a:r>
              <a:rPr lang="ru-RU" dirty="0" smtClean="0"/>
              <a:t>Метафоры в терапевтическом диалоге.</a:t>
            </a:r>
          </a:p>
          <a:p>
            <a:r>
              <a:rPr lang="ru-RU" dirty="0" smtClean="0"/>
              <a:t>Упражнение по </a:t>
            </a:r>
            <a:r>
              <a:rPr lang="ru-RU" dirty="0" err="1" smtClean="0"/>
              <a:t>самомоделированию</a:t>
            </a:r>
            <a:r>
              <a:rPr lang="ru-RU" dirty="0" smtClean="0"/>
              <a:t>. Теория и практика в парах. (стр.143)</a:t>
            </a:r>
          </a:p>
          <a:p>
            <a:r>
              <a:rPr lang="ru-RU" dirty="0" smtClean="0"/>
              <a:t>Протокол сеанса работы с эмоциональными блоками на уровне физического тела, эмоций и подсознания с применением диалога. Практика в парах.</a:t>
            </a:r>
          </a:p>
          <a:p>
            <a:r>
              <a:rPr lang="ru-RU" b="1" dirty="0" smtClean="0"/>
              <a:t>3 день — </a:t>
            </a:r>
            <a:r>
              <a:rPr lang="ru-RU" dirty="0" smtClean="0"/>
              <a:t> </a:t>
            </a:r>
            <a:r>
              <a:rPr lang="ru-RU" b="1" dirty="0" smtClean="0"/>
              <a:t>Сущностная трансформация. Работа с подсознанием.</a:t>
            </a:r>
            <a:endParaRPr lang="ru-RU" dirty="0" smtClean="0"/>
          </a:p>
          <a:p>
            <a:r>
              <a:rPr lang="ru-RU" dirty="0" smtClean="0"/>
              <a:t>Сущностное состояние: происхождение техники, основные принципы работы.</a:t>
            </a:r>
          </a:p>
          <a:p>
            <a:r>
              <a:rPr lang="ru-RU" dirty="0" smtClean="0"/>
              <a:t>Упражнение «Исследование позитивной цели» Практика.</a:t>
            </a:r>
          </a:p>
          <a:p>
            <a:r>
              <a:rPr lang="ru-RU" dirty="0" smtClean="0"/>
              <a:t>5 сущностных состояний.</a:t>
            </a:r>
          </a:p>
          <a:p>
            <a:r>
              <a:rPr lang="ru-RU" dirty="0" smtClean="0"/>
              <a:t>Критерии сущностных состояний</a:t>
            </a:r>
          </a:p>
          <a:p>
            <a:r>
              <a:rPr lang="ru-RU" dirty="0" smtClean="0"/>
              <a:t>Алгоритм техники «Сущностная трансформация»</a:t>
            </a:r>
          </a:p>
          <a:p>
            <a:r>
              <a:rPr lang="ru-RU" dirty="0" smtClean="0"/>
              <a:t>Процесс сущностной трансформации в обобщающем виде для самостоятельного использования.</a:t>
            </a:r>
          </a:p>
          <a:p>
            <a:r>
              <a:rPr lang="ru-RU" dirty="0" smtClean="0"/>
              <a:t>Техника «Сущностная трансформация» Практика в парах</a:t>
            </a:r>
          </a:p>
          <a:p>
            <a:r>
              <a:rPr lang="ru-RU" dirty="0" smtClean="0"/>
              <a:t> 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ru-RU" sz="2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/>
            </a:r>
            <a:br>
              <a:rPr lang="ru-RU" sz="2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r>
              <a:rPr lang="ru-RU" sz="2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Работа с подсознанием- 2. Работа с триединым мозгом. Интеграция души и тела. Восстановление ресурсов данных нам  от рождения. (3 дня)</a:t>
            </a:r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/>
            </a:r>
            <a:b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endParaRPr lang="ru-RU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B05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1268760"/>
            <a:ext cx="8363272" cy="5328592"/>
          </a:xfrm>
        </p:spPr>
        <p:txBody>
          <a:bodyPr>
            <a:normAutofit fontScale="32500" lnSpcReduction="20000"/>
          </a:bodyPr>
          <a:lstStyle/>
          <a:p>
            <a:r>
              <a:rPr lang="ru-RU" b="1" dirty="0" smtClean="0"/>
              <a:t>День 1 — Работа с триединым мозгом. Интеграция души и тела.</a:t>
            </a:r>
            <a:endParaRPr lang="ru-RU" dirty="0" smtClean="0"/>
          </a:p>
          <a:p>
            <a:r>
              <a:rPr lang="ru-RU" dirty="0" smtClean="0"/>
              <a:t>Теория триединого мозга</a:t>
            </a:r>
          </a:p>
          <a:p>
            <a:r>
              <a:rPr lang="ru-RU" dirty="0" smtClean="0"/>
              <a:t>Правила работы с рептильным мозгом, мозгом млекопитающего и </a:t>
            </a:r>
            <a:r>
              <a:rPr lang="ru-RU" dirty="0" err="1" smtClean="0"/>
              <a:t>неокортексом</a:t>
            </a:r>
            <a:endParaRPr lang="ru-RU" dirty="0" smtClean="0"/>
          </a:p>
          <a:p>
            <a:r>
              <a:rPr lang="ru-RU" dirty="0" smtClean="0"/>
              <a:t>Работа с триединым мозгом. Практика в парах.</a:t>
            </a:r>
          </a:p>
          <a:p>
            <a:r>
              <a:rPr lang="ru-RU" dirty="0" smtClean="0"/>
              <a:t>Сердце и его эмоциональный мир. Энергетические взаимосвязи сердца и внутренних органов</a:t>
            </a:r>
          </a:p>
          <a:p>
            <a:r>
              <a:rPr lang="ru-RU" dirty="0" smtClean="0"/>
              <a:t>Упражнение «Дыхание сердцем».  Групповая практика.</a:t>
            </a:r>
          </a:p>
          <a:p>
            <a:r>
              <a:rPr lang="ru-RU" dirty="0" smtClean="0"/>
              <a:t>Упражнение «Сосредоточение в Сердце». Групповая практика.</a:t>
            </a:r>
          </a:p>
          <a:p>
            <a:r>
              <a:rPr lang="ru-RU" dirty="0" smtClean="0"/>
              <a:t>Правила работы специалиста через сердце. Работа через сердце. Практика в парах.</a:t>
            </a:r>
          </a:p>
          <a:p>
            <a:r>
              <a:rPr lang="ru-RU" dirty="0" smtClean="0"/>
              <a:t>Терапевтический диалог при работе с сердцем. Особенности диалога и  алгоритм техники. Практика в парах.</a:t>
            </a:r>
          </a:p>
          <a:p>
            <a:r>
              <a:rPr lang="ru-RU" dirty="0" smtClean="0"/>
              <a:t>Тело, его сознание, желания… Особенности диалога и  алгоритм техники. Практика в парах.</a:t>
            </a:r>
          </a:p>
          <a:p>
            <a:r>
              <a:rPr lang="ru-RU" dirty="0" smtClean="0"/>
              <a:t>Душа… Миф или реальность? Прикосновение к душе. Особенности работы с душой.</a:t>
            </a:r>
          </a:p>
          <a:p>
            <a:r>
              <a:rPr lang="ru-RU" dirty="0" smtClean="0"/>
              <a:t>Целостность Алгоритм работы, особенности интеграции души и тела. Особенности диалога и выстраивание взаимосвязей между сердцем, мозгом, душой и телом.</a:t>
            </a:r>
          </a:p>
          <a:p>
            <a:r>
              <a:rPr lang="ru-RU" b="1" dirty="0" smtClean="0"/>
              <a:t>День 2-3</a:t>
            </a:r>
          </a:p>
          <a:p>
            <a:r>
              <a:rPr lang="ru-RU" dirty="0" smtClean="0"/>
              <a:t>С момента зачатия и до текущего момента возникала много разных ситуаций, которые блокировали течении энергии в организме и влияли на вектор развития..</a:t>
            </a:r>
          </a:p>
          <a:p>
            <a:r>
              <a:rPr lang="ru-RU" dirty="0" smtClean="0"/>
              <a:t>Различные этапы рождения могут вызвать различные страдания. На каждом этапе ребенок находится под угрозой физической смерти и должен использовать некую стратегию, помогающую ему выжить. При этом на каждом последующем этапе он пытается вновь использо­вать предыдущие стратегии, но то, что сработало на предыдущем этапе, неэффективно на следующих, поэтому он вынужден искать новые ре­шения.</a:t>
            </a:r>
          </a:p>
          <a:p>
            <a:r>
              <a:rPr lang="ru-RU" dirty="0" smtClean="0"/>
              <a:t>В каждом возрастном периоде ребенок вместе с признанием или не признанием его потребностей формирует в себе ответы на важные экзистенциальные темы</a:t>
            </a:r>
          </a:p>
          <a:p>
            <a:r>
              <a:rPr lang="ru-RU" dirty="0" smtClean="0"/>
              <a:t>Каждый значимый блок, каждое значимое незавершенное действие влияет на наше состояние сегодня. На занятии с помощью терапевтического диалога мы находим эти заблокированные ресурсы и восстанавливаем психологический и энергетический потенциал человека.</a:t>
            </a:r>
          </a:p>
          <a:p>
            <a:r>
              <a:rPr lang="ru-RU" dirty="0" smtClean="0"/>
              <a:t>Теория от зачатия до рождения.</a:t>
            </a:r>
          </a:p>
          <a:p>
            <a:r>
              <a:rPr lang="ru-RU" dirty="0" smtClean="0"/>
              <a:t>Семь этапов рождения по Бернару </a:t>
            </a:r>
            <a:r>
              <a:rPr lang="ru-RU" dirty="0" err="1" smtClean="0"/>
              <a:t>Монто</a:t>
            </a:r>
            <a:r>
              <a:rPr lang="ru-RU" dirty="0" smtClean="0"/>
              <a:t>. Направленная визуализация внутренних процессов.</a:t>
            </a:r>
          </a:p>
          <a:p>
            <a:r>
              <a:rPr lang="ru-RU" dirty="0" smtClean="0"/>
              <a:t>Базовые перинатальные матрицы </a:t>
            </a:r>
            <a:r>
              <a:rPr lang="ru-RU" dirty="0" err="1" smtClean="0"/>
              <a:t>Грофа</a:t>
            </a:r>
            <a:r>
              <a:rPr lang="ru-RU" dirty="0" smtClean="0"/>
              <a:t>.</a:t>
            </a:r>
          </a:p>
          <a:p>
            <a:r>
              <a:rPr lang="ru-RU" dirty="0" smtClean="0"/>
              <a:t>Ранняя травма. Теория и практика в парах.</a:t>
            </a:r>
          </a:p>
          <a:p>
            <a:r>
              <a:rPr lang="ru-RU" dirty="0" smtClean="0"/>
              <a:t>Важные экзистенциальные темы в жизни каждого человека. Групповые упражнения.</a:t>
            </a:r>
          </a:p>
          <a:p>
            <a:r>
              <a:rPr lang="ru-RU" dirty="0" smtClean="0"/>
              <a:t>Процессы до и после зачатия. Основные точки в работе. Алгоритм терапевтического диалога. Теория и практика в парах.</a:t>
            </a:r>
          </a:p>
          <a:p>
            <a:r>
              <a:rPr lang="ru-RU" dirty="0" smtClean="0"/>
              <a:t>Завершение биологических родовых процессов. Теория и практика в парах.</a:t>
            </a:r>
          </a:p>
          <a:p>
            <a:r>
              <a:rPr lang="ru-RU" dirty="0" smtClean="0"/>
              <a:t>Завершение биологических родовых процессов после выкидыша или аборта. Теория и практика в парах.</a:t>
            </a:r>
          </a:p>
          <a:p>
            <a:r>
              <a:rPr lang="ru-RU" dirty="0" smtClean="0"/>
              <a:t>Завершение биологического процесса смерти. Теория и практика в парах.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/>
            <a:r>
              <a:rPr lang="ru-RU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/>
            </a:r>
            <a:br>
              <a:rPr lang="ru-RU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r>
              <a:rPr lang="ru-RU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Работа с подсознанием - 3. Личность. ЭГО. </a:t>
            </a:r>
            <a:br>
              <a:rPr lang="ru-RU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r>
              <a:rPr lang="ru-RU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(2 дня)</a:t>
            </a:r>
            <a:r>
              <a:rPr lang="ru-RU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/>
            </a:r>
            <a:br>
              <a:rPr lang="ru-RU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endParaRPr lang="ru-RU" sz="32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70C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ru-RU" dirty="0" smtClean="0"/>
              <a:t>Упражнения на развитие способности понимать, слушать и слышать себя и других людей. Навык необходимый для эффективной работы с людьми.</a:t>
            </a:r>
            <a:endParaRPr lang="ru-RU" b="1" dirty="0" smtClean="0"/>
          </a:p>
          <a:p>
            <a:r>
              <a:rPr lang="ru-RU" dirty="0" smtClean="0"/>
              <a:t>Упражнение "Образ и Я" для понимания работы подсознательных процессов. Алгоритм терапевтического диалога.</a:t>
            </a:r>
            <a:endParaRPr lang="ru-RU" b="1" dirty="0" smtClean="0"/>
          </a:p>
          <a:p>
            <a:r>
              <a:rPr lang="ru-RU" dirty="0" smtClean="0"/>
              <a:t>Терапевтический диалог. Часто используемые фразы. Базовые вопросы «чистого языка» Дэвида </a:t>
            </a:r>
            <a:r>
              <a:rPr lang="ru-RU" dirty="0" err="1" smtClean="0"/>
              <a:t>Гроува</a:t>
            </a:r>
            <a:endParaRPr lang="ru-RU" b="1" dirty="0" smtClean="0"/>
          </a:p>
          <a:p>
            <a:r>
              <a:rPr lang="ru-RU" dirty="0" smtClean="0"/>
              <a:t>Техника в парах «Часть как целое»</a:t>
            </a:r>
            <a:endParaRPr lang="ru-RU" b="1" dirty="0" smtClean="0"/>
          </a:p>
          <a:p>
            <a:r>
              <a:rPr lang="ru-RU" dirty="0" smtClean="0"/>
              <a:t>Личность. Теория и практика.</a:t>
            </a:r>
            <a:endParaRPr lang="ru-RU" b="1" dirty="0" smtClean="0"/>
          </a:p>
          <a:p>
            <a:r>
              <a:rPr lang="ru-RU" dirty="0" smtClean="0"/>
              <a:t>Терапевтический диалог Кто я, какой (какая) я ?" Что я хочу, что я могу?</a:t>
            </a:r>
            <a:endParaRPr lang="ru-RU" b="1" dirty="0" smtClean="0"/>
          </a:p>
          <a:p>
            <a:r>
              <a:rPr lang="ru-RU" dirty="0" smtClean="0"/>
              <a:t>Работа с энергетической матрицей личности. Направленная визуализация. Терапевтический диалог.</a:t>
            </a:r>
            <a:endParaRPr lang="ru-RU" b="1" dirty="0" smtClean="0"/>
          </a:p>
          <a:p>
            <a:r>
              <a:rPr lang="ru-RU" dirty="0" smtClean="0"/>
              <a:t>Упражнение на понимание своих глубинных подсознательных проблем.</a:t>
            </a:r>
            <a:endParaRPr lang="ru-RU" b="1" dirty="0" smtClean="0"/>
          </a:p>
          <a:p>
            <a:r>
              <a:rPr lang="ru-RU" dirty="0" smtClean="0"/>
              <a:t>Техника интеграции внутреннего опыта. Практика.</a:t>
            </a:r>
            <a:endParaRPr lang="ru-RU" b="1" dirty="0" smtClean="0"/>
          </a:p>
          <a:p>
            <a:r>
              <a:rPr lang="ru-RU" dirty="0" smtClean="0"/>
              <a:t>ЭГО. Теория и практические упражнения по развитию стабильного и сильного ЭГО. Направленная визуализация, терапевтический диалог.</a:t>
            </a:r>
            <a:endParaRPr lang="ru-RU" b="1" dirty="0" smtClean="0"/>
          </a:p>
          <a:p>
            <a:r>
              <a:rPr lang="ru-RU" dirty="0" smtClean="0"/>
              <a:t>Работа с энергетической матрицей ЭГО. Терапевтический диалог.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ru-RU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/>
            </a:r>
            <a:br>
              <a:rPr lang="ru-RU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r>
              <a:rPr lang="ru-RU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Работа с подсознанием – 4. Архетипы. Восстановление целостности. </a:t>
            </a:r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/>
            </a:r>
            <a:b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endParaRPr lang="ru-RU" dirty="0">
              <a:solidFill>
                <a:srgbClr val="00B05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1600200"/>
            <a:ext cx="8496944" cy="4997152"/>
          </a:xfrm>
        </p:spPr>
        <p:txBody>
          <a:bodyPr>
            <a:normAutofit fontScale="47500" lnSpcReduction="20000"/>
          </a:bodyPr>
          <a:lstStyle/>
          <a:p>
            <a:r>
              <a:rPr lang="ru-RU" dirty="0" smtClean="0"/>
              <a:t>Баланс духовного, социального и материального. Теория и практика в парах.</a:t>
            </a:r>
            <a:endParaRPr lang="ru-RU" b="1" dirty="0" smtClean="0"/>
          </a:p>
          <a:p>
            <a:r>
              <a:rPr lang="ru-RU" dirty="0" smtClean="0"/>
              <a:t>Структура личности по Юнгу. Коллективное бессознательное и его роль в нашей жизни. Важнейшие архетипы: Персона, </a:t>
            </a:r>
            <a:r>
              <a:rPr lang="ru-RU" dirty="0" err="1" smtClean="0"/>
              <a:t>Анима</a:t>
            </a:r>
            <a:r>
              <a:rPr lang="ru-RU" dirty="0" smtClean="0"/>
              <a:t>. </a:t>
            </a:r>
            <a:r>
              <a:rPr lang="ru-RU" dirty="0" err="1" smtClean="0"/>
              <a:t>Анимус</a:t>
            </a:r>
            <a:r>
              <a:rPr lang="ru-RU" dirty="0" smtClean="0"/>
              <a:t>, Тень, Самость.</a:t>
            </a:r>
            <a:endParaRPr lang="ru-RU" b="1" dirty="0" smtClean="0"/>
          </a:p>
          <a:p>
            <a:r>
              <a:rPr lang="ru-RU" dirty="0" smtClean="0"/>
              <a:t>Техника «Мир без меня», направлено на внутреннее самопознание. Практика групповая. Техника «Кто я?», «Чем бы вы занимались, если бы были здоровы? Практика в малых группах. Упражнение «Стратегии успеха». Практика в малых группах. Техника «Реальное -Я», «</a:t>
            </a:r>
            <a:r>
              <a:rPr lang="ru-RU" dirty="0" err="1" smtClean="0"/>
              <a:t>Идеальное-Я</a:t>
            </a:r>
            <a:r>
              <a:rPr lang="ru-RU" dirty="0" smtClean="0"/>
              <a:t>». Практика в малых группах. Техника «Власть над окружающим миром и способность им управлять».</a:t>
            </a:r>
            <a:endParaRPr lang="ru-RU" b="1" dirty="0" smtClean="0"/>
          </a:p>
          <a:p>
            <a:r>
              <a:rPr lang="ru-RU" dirty="0" smtClean="0"/>
              <a:t>Подстройка, отвлечение и использование доминантного полушария. Получение доступа к </a:t>
            </a:r>
            <a:r>
              <a:rPr lang="ru-RU" dirty="0" err="1" smtClean="0"/>
              <a:t>недоминантному</a:t>
            </a:r>
            <a:r>
              <a:rPr lang="ru-RU" dirty="0" smtClean="0"/>
              <a:t> полушарию.</a:t>
            </a:r>
            <a:endParaRPr lang="ru-RU" b="1" dirty="0" smtClean="0"/>
          </a:p>
          <a:p>
            <a:r>
              <a:rPr lang="ru-RU" dirty="0" smtClean="0"/>
              <a:t>Техника для работы с негативными эмоциями. Практика в парах.</a:t>
            </a:r>
            <a:endParaRPr lang="ru-RU" b="1" dirty="0" smtClean="0"/>
          </a:p>
          <a:p>
            <a:r>
              <a:rPr lang="ru-RU" dirty="0" smtClean="0"/>
              <a:t>Метафоры и их роль в терапевтическом диалоге. Исцеляющая метафора. Практика в парах.</a:t>
            </a:r>
            <a:endParaRPr lang="ru-RU" b="1" dirty="0" smtClean="0"/>
          </a:p>
          <a:p>
            <a:r>
              <a:rPr lang="ru-RU" dirty="0" smtClean="0"/>
              <a:t>Упражнение «Персона. Тень». Практика в парах. Персона, Тень. Терапевтический диалог. Интеграция осознанной Тени в матрицу Личности. Практика в парах. </a:t>
            </a:r>
            <a:endParaRPr lang="ru-RU" b="1" dirty="0" smtClean="0"/>
          </a:p>
          <a:p>
            <a:r>
              <a:rPr lang="ru-RU" dirty="0" err="1" smtClean="0"/>
              <a:t>Анима</a:t>
            </a:r>
            <a:r>
              <a:rPr lang="ru-RU" dirty="0" smtClean="0"/>
              <a:t> и </a:t>
            </a:r>
            <a:r>
              <a:rPr lang="ru-RU" dirty="0" err="1" smtClean="0"/>
              <a:t>Анимус</a:t>
            </a:r>
            <a:r>
              <a:rPr lang="ru-RU" dirty="0" smtClean="0"/>
              <a:t>, структура, проблемы </a:t>
            </a:r>
            <a:r>
              <a:rPr lang="ru-RU" dirty="0" err="1" smtClean="0"/>
              <a:t>индивидуации</a:t>
            </a:r>
            <a:r>
              <a:rPr lang="ru-RU" dirty="0" smtClean="0"/>
              <a:t>, </a:t>
            </a:r>
            <a:r>
              <a:rPr lang="ru-RU" dirty="0" err="1" smtClean="0"/>
              <a:t>проблемы</a:t>
            </a:r>
            <a:r>
              <a:rPr lang="ru-RU" dirty="0" smtClean="0"/>
              <a:t> личностного развития. Функционирование самой стратегии </a:t>
            </a:r>
            <a:r>
              <a:rPr lang="ru-RU" dirty="0" err="1" smtClean="0"/>
              <a:t>индивидуации</a:t>
            </a:r>
            <a:r>
              <a:rPr lang="ru-RU" dirty="0" smtClean="0"/>
              <a:t> через содержательный анализ </a:t>
            </a:r>
            <a:r>
              <a:rPr lang="ru-RU" dirty="0" err="1" smtClean="0"/>
              <a:t>Анимы</a:t>
            </a:r>
            <a:r>
              <a:rPr lang="ru-RU" dirty="0" smtClean="0"/>
              <a:t> и </a:t>
            </a:r>
            <a:r>
              <a:rPr lang="ru-RU" dirty="0" err="1" smtClean="0"/>
              <a:t>Анимуса</a:t>
            </a:r>
            <a:r>
              <a:rPr lang="ru-RU" dirty="0" smtClean="0"/>
              <a:t> в 4 архетипах и 12 качествах. Техника «Образ идеального мужчины, идеальной женщины». Практика в парах. (Затирание образа идеального </a:t>
            </a:r>
            <a:r>
              <a:rPr lang="ru-RU" dirty="0" err="1" smtClean="0"/>
              <a:t>мужчинв</a:t>
            </a:r>
            <a:r>
              <a:rPr lang="ru-RU" dirty="0" smtClean="0"/>
              <a:t> и идеальной женщины у </a:t>
            </a:r>
            <a:r>
              <a:rPr lang="ru-RU" dirty="0" err="1" smtClean="0"/>
              <a:t>Халваши</a:t>
            </a:r>
            <a:r>
              <a:rPr lang="ru-RU" dirty="0" smtClean="0"/>
              <a:t>». </a:t>
            </a:r>
            <a:r>
              <a:rPr lang="ru-RU" dirty="0" err="1" smtClean="0"/>
              <a:t>Анима</a:t>
            </a:r>
            <a:r>
              <a:rPr lang="ru-RU" dirty="0" smtClean="0"/>
              <a:t> и </a:t>
            </a:r>
            <a:r>
              <a:rPr lang="ru-RU" dirty="0" err="1" smtClean="0"/>
              <a:t>Анимус</a:t>
            </a:r>
            <a:r>
              <a:rPr lang="ru-RU" dirty="0" smtClean="0"/>
              <a:t>. Терапевтический диалог. Практика в парах</a:t>
            </a:r>
            <a:endParaRPr lang="ru-RU" b="1" dirty="0" smtClean="0"/>
          </a:p>
          <a:p>
            <a:r>
              <a:rPr lang="ru-RU" dirty="0" smtClean="0"/>
              <a:t>Самость. Взрослая личность. Интеграция всех архетипов в личный опыт человека. Терапевтический диалог. Практика в парах.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/>
            </a:r>
            <a:br>
              <a:rPr lang="ru-RU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r>
              <a:rPr lang="ru-RU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Работа с подсознанием – 5. Род и его влияние на жизнь человека.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355976" y="1268760"/>
            <a:ext cx="4572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rabicPeriod"/>
            </a:pPr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buFont typeface="+mj-lt"/>
              <a:buAutoNum type="arabicPeriod"/>
            </a:pPr>
            <a:r>
              <a:rPr lang="ru-RU" dirty="0" smtClean="0"/>
              <a:t>Семейная система, семейные </a:t>
            </a:r>
            <a:r>
              <a:rPr lang="ru-RU" dirty="0" err="1" smtClean="0"/>
              <a:t>ценности.Теория</a:t>
            </a:r>
            <a:r>
              <a:rPr lang="ru-RU" dirty="0" smtClean="0"/>
              <a:t>, практика.</a:t>
            </a:r>
          </a:p>
          <a:p>
            <a:pPr>
              <a:buFont typeface="+mj-lt"/>
              <a:buAutoNum type="arabicPeriod"/>
            </a:pPr>
            <a:r>
              <a:rPr lang="ru-RU" dirty="0" smtClean="0"/>
              <a:t>Концепция коллективной травмы. Теория, практика. </a:t>
            </a:r>
          </a:p>
          <a:p>
            <a:pPr>
              <a:buFont typeface="+mj-lt"/>
              <a:buAutoNum type="arabicPeriod"/>
            </a:pPr>
            <a:r>
              <a:rPr lang="ru-RU" dirty="0" smtClean="0"/>
              <a:t>Синдром предков. Семейные тайны. Передача травм от поколения к поколению. Синдром годовщины. Незавершенные трауры. Теория, практика.</a:t>
            </a:r>
          </a:p>
          <a:p>
            <a:pPr>
              <a:buFont typeface="+mj-lt"/>
              <a:buAutoNum type="arabicPeriod"/>
            </a:pPr>
            <a:r>
              <a:rPr lang="ru-RU" dirty="0" smtClean="0"/>
              <a:t>Роли участников рода. Подмена ролей. Причины. Последствия. Теория, практика. </a:t>
            </a:r>
          </a:p>
          <a:p>
            <a:pPr>
              <a:buFont typeface="+mj-lt"/>
              <a:buAutoNum type="arabicPeriod"/>
            </a:pPr>
            <a:r>
              <a:rPr lang="ru-RU" dirty="0" smtClean="0"/>
              <a:t>Родителя и дети. Созависимость и зависимость. Сепарация родителей и детей. Варианты сепараций на уровни физики, психики, энергетики. Теория, практика. </a:t>
            </a:r>
            <a:endParaRPr lang="ru-RU" dirty="0" smtClean="0"/>
          </a:p>
          <a:p>
            <a:pPr>
              <a:buFont typeface="+mj-lt"/>
              <a:buAutoNum type="arabicPeriod"/>
            </a:pPr>
            <a:r>
              <a:rPr lang="ru-RU" dirty="0" smtClean="0"/>
              <a:t>Родовая программа. </a:t>
            </a:r>
            <a:r>
              <a:rPr lang="ru-RU" smtClean="0"/>
              <a:t>Теория, </a:t>
            </a:r>
            <a:r>
              <a:rPr lang="ru-RU" dirty="0" smtClean="0"/>
              <a:t>практика. Исключение из родовой программы, причины. Последствия. Включение в род и как это влияет на жизнь. Теория, </a:t>
            </a:r>
            <a:r>
              <a:rPr lang="ru-RU" dirty="0" smtClean="0"/>
              <a:t>практика.</a:t>
            </a:r>
          </a:p>
          <a:p>
            <a:pPr>
              <a:buFont typeface="+mj-lt"/>
              <a:buAutoNum type="arabicPeriod"/>
            </a:pPr>
            <a:r>
              <a:rPr lang="ru-RU" dirty="0" smtClean="0"/>
              <a:t>Сила </a:t>
            </a:r>
            <a:r>
              <a:rPr lang="ru-RU" dirty="0" smtClean="0"/>
              <a:t>рода. Связь с родом. Работа через чакры и </a:t>
            </a:r>
            <a:r>
              <a:rPr lang="ru-RU" dirty="0" err="1" smtClean="0"/>
              <a:t>психоэмоциональные</a:t>
            </a:r>
            <a:r>
              <a:rPr lang="ru-RU" dirty="0" smtClean="0"/>
              <a:t> техники. Теория, практика.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photo_2024-02-13_16-53-3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836712"/>
            <a:ext cx="9153727" cy="5070307"/>
          </a:xfr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193</TotalTime>
  <Words>965</Words>
  <Application>Microsoft Office PowerPoint</Application>
  <PresentationFormat>Экран (4:3)</PresentationFormat>
  <Paragraphs>101</Paragraphs>
  <Slides>8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Слайд 1</vt:lpstr>
      <vt:lpstr>Годовая офлайн программа по работе с подсознанием (психика)</vt:lpstr>
      <vt:lpstr>Работа с подсознанием- 1. Основы психологического сопровождения. Сущностная трансформация (3 дня) </vt:lpstr>
      <vt:lpstr> Работа с подсознанием- 2. Работа с триединым мозгом. Интеграция души и тела. Восстановление ресурсов данных нам  от рождения. (3 дня) </vt:lpstr>
      <vt:lpstr> Работа с подсознанием - 3. Личность. ЭГО.  (2 дня) </vt:lpstr>
      <vt:lpstr> Работа с подсознанием – 4. Архетипы. Восстановление целостности.  </vt:lpstr>
      <vt:lpstr> Работа с подсознанием – 5. Род и его влияние на жизнь человека. </vt:lpstr>
      <vt:lpstr>Слайд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Inna Smirnova</dc:creator>
  <cp:lastModifiedBy>Inna Smirnova</cp:lastModifiedBy>
  <cp:revision>6</cp:revision>
  <dcterms:created xsi:type="dcterms:W3CDTF">2024-11-01T07:53:40Z</dcterms:created>
  <dcterms:modified xsi:type="dcterms:W3CDTF">2024-11-05T17:15:15Z</dcterms:modified>
</cp:coreProperties>
</file>